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heme/theme2.xml" ContentType="application/vnd.openxmlformats-officedocument.theme+xml"/>
  <Override PartName="/ppt/tags/tag147.xml" ContentType="application/vnd.openxmlformats-officedocument.presentationml.tags+xml"/>
  <Override PartName="/ppt/notesSlides/notesSlide1.xml" ContentType="application/vnd.openxmlformats-officedocument.presentationml.notesSlide+xml"/>
  <Override PartName="/ppt/tags/tag148.xml" ContentType="application/vnd.openxmlformats-officedocument.presentationml.tags+xml"/>
  <Override PartName="/ppt/notesSlides/notesSlide2.xml" ContentType="application/vnd.openxmlformats-officedocument.presentationml.notesSlide+xml"/>
  <Override PartName="/ppt/tags/tag149.xml" ContentType="application/vnd.openxmlformats-officedocument.presentationml.tags+xml"/>
  <Override PartName="/ppt/notesSlides/notesSlide3.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4.xml" ContentType="application/vnd.openxmlformats-officedocument.presentationml.notesSlide+xml"/>
  <Override PartName="/ppt/tags/tag174.xml" ContentType="application/vnd.openxmlformats-officedocument.presentationml.tags+xml"/>
  <Override PartName="/ppt/notesSlides/notesSlide5.xml" ContentType="application/vnd.openxmlformats-officedocument.presentationml.notesSlide+xml"/>
  <Override PartName="/ppt/tags/tag175.xml" ContentType="application/vnd.openxmlformats-officedocument.presentationml.tags+xml"/>
  <Override PartName="/ppt/notesSlides/notesSlide6.xml" ContentType="application/vnd.openxmlformats-officedocument.presentationml.notesSlide+xml"/>
  <Override PartName="/ppt/tags/tag176.xml" ContentType="application/vnd.openxmlformats-officedocument.presentationml.tags+xml"/>
  <Override PartName="/ppt/notesSlides/notesSlide7.xml" ContentType="application/vnd.openxmlformats-officedocument.presentationml.notesSlide+xml"/>
  <Override PartName="/ppt/tags/tag177.xml" ContentType="application/vnd.openxmlformats-officedocument.presentationml.tags+xml"/>
  <Override PartName="/ppt/notesSlides/notesSlide8.xml" ContentType="application/vnd.openxmlformats-officedocument.presentationml.notesSlide+xml"/>
  <Override PartName="/ppt/tags/tag178.xml" ContentType="application/vnd.openxmlformats-officedocument.presentationml.tags+xml"/>
  <Override PartName="/ppt/notesSlides/notesSlide9.xml" ContentType="application/vnd.openxmlformats-officedocument.presentationml.notesSlide+xml"/>
  <Override PartName="/ppt/tags/tag179.xml" ContentType="application/vnd.openxmlformats-officedocument.presentationml.tags+xml"/>
  <Override PartName="/ppt/notesSlides/notesSlide10.xml" ContentType="application/vnd.openxmlformats-officedocument.presentationml.notesSlide+xml"/>
  <Override PartName="/ppt/tags/tag180.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181.xml" ContentType="application/vnd.openxmlformats-officedocument.presentationml.tags+xml"/>
  <Override PartName="/ppt/notesSlides/notesSlide12.xml" ContentType="application/vnd.openxmlformats-officedocument.presentationml.notesSlide+xml"/>
  <Override PartName="/ppt/tags/tag182.xml" ContentType="application/vnd.openxmlformats-officedocument.presentationml.tags+xml"/>
  <Override PartName="/ppt/notesSlides/notesSlide13.xml" ContentType="application/vnd.openxmlformats-officedocument.presentationml.notesSlide+xml"/>
  <Override PartName="/ppt/tags/tag183.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425" r:id="rId3"/>
    <p:sldId id="481" r:id="rId4"/>
    <p:sldId id="493" r:id="rId5"/>
    <p:sldId id="545" r:id="rId6"/>
    <p:sldId id="494" r:id="rId7"/>
    <p:sldId id="495" r:id="rId8"/>
    <p:sldId id="496" r:id="rId9"/>
    <p:sldId id="497" r:id="rId10"/>
    <p:sldId id="498" r:id="rId11"/>
    <p:sldId id="583" r:id="rId12"/>
    <p:sldId id="501" r:id="rId13"/>
    <p:sldId id="502" r:id="rId14"/>
    <p:sldId id="503" r:id="rId15"/>
    <p:sldId id="504" r:id="rId16"/>
    <p:sldId id="505" r:id="rId17"/>
    <p:sldId id="506" r:id="rId18"/>
    <p:sldId id="507" r:id="rId19"/>
    <p:sldId id="509" r:id="rId20"/>
    <p:sldId id="511" r:id="rId21"/>
    <p:sldId id="512" r:id="rId22"/>
    <p:sldId id="546" r:id="rId23"/>
    <p:sldId id="576" r:id="rId24"/>
    <p:sldId id="536" r:id="rId25"/>
    <p:sldId id="538" r:id="rId26"/>
    <p:sldId id="575" r:id="rId27"/>
    <p:sldId id="574" r:id="rId28"/>
    <p:sldId id="581" r:id="rId29"/>
    <p:sldId id="525" r:id="rId30"/>
    <p:sldId id="582" r:id="rId31"/>
    <p:sldId id="578" r:id="rId32"/>
    <p:sldId id="579" r:id="rId33"/>
    <p:sldId id="580" r:id="rId34"/>
    <p:sldId id="526" r:id="rId35"/>
    <p:sldId id="527" r:id="rId36"/>
    <p:sldId id="528" r:id="rId37"/>
    <p:sldId id="409" r:id="rId38"/>
  </p:sldIdLst>
  <p:sldSz cx="14082713" cy="7921625"/>
  <p:notesSz cx="6858000" cy="9144000"/>
  <p:custDataLst>
    <p:tags r:id="rId40"/>
  </p:custDataLst>
  <p:defaultTextStyle>
    <a:defPPr>
      <a:defRPr lang="zh-CN"/>
    </a:defPPr>
    <a:lvl1pPr marL="0" lvl="0" indent="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1pPr>
    <a:lvl2pPr marL="617855" lvl="1" indent="-160655"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2pPr>
    <a:lvl3pPr marL="1235075" lvl="2" indent="-320675"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3pPr>
    <a:lvl4pPr marL="1851025" lvl="3" indent="-479425"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4pPr>
    <a:lvl5pPr marL="2468880" lvl="4" indent="-64008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5pPr>
    <a:lvl6pPr marL="2286000" lvl="5" indent="-64008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6pPr>
    <a:lvl7pPr marL="2743200" lvl="6" indent="-64008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7pPr>
    <a:lvl8pPr marL="3200400" lvl="7" indent="-64008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8pPr>
    <a:lvl9pPr marL="3657600" lvl="8" indent="-640080" algn="l" defTabSz="1235075" rtl="0" eaLnBrk="1" fontAlgn="base" latinLnBrk="0" hangingPunct="1">
      <a:lnSpc>
        <a:spcPct val="100000"/>
      </a:lnSpc>
      <a:spcBef>
        <a:spcPct val="0"/>
      </a:spcBef>
      <a:spcAft>
        <a:spcPct val="0"/>
      </a:spcAft>
      <a:buNone/>
      <a:defRPr sz="2400" b="0" i="0" u="none" kern="1200" baseline="0">
        <a:solidFill>
          <a:schemeClr val="tx1"/>
        </a:solidFill>
        <a:latin typeface="Calibri" panose="020F050202020403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522">
          <p15:clr>
            <a:srgbClr val="A4A3A4"/>
          </p15:clr>
        </p15:guide>
        <p15:guide id="2" pos="443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00B0F0"/>
    <a:srgbClr val="1574FF"/>
    <a:srgbClr val="FF9900"/>
    <a:srgbClr val="FFFFCC"/>
    <a:srgbClr val="E83828"/>
    <a:srgbClr val="F7F9F6"/>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9"/>
    <p:restoredTop sz="75231" autoAdjust="0"/>
  </p:normalViewPr>
  <p:slideViewPr>
    <p:cSldViewPr showGuides="1">
      <p:cViewPr varScale="1">
        <p:scale>
          <a:sx n="56" d="100"/>
          <a:sy n="56" d="100"/>
        </p:scale>
        <p:origin x="1277" y="86"/>
      </p:cViewPr>
      <p:guideLst>
        <p:guide orient="horz" pos="2522"/>
        <p:guide pos="4435"/>
      </p:guideLst>
    </p:cSldViewPr>
  </p:slideViewPr>
  <p:notesTextViewPr>
    <p:cViewPr>
      <p:scale>
        <a:sx n="1" d="1"/>
        <a:sy n="1" d="1"/>
      </p:scale>
      <p:origin x="0" y="0"/>
    </p:cViewPr>
  </p:notesTextViewPr>
  <p:sorterViewPr>
    <p:cViewPr>
      <p:scale>
        <a:sx n="120" d="100"/>
        <a:sy n="120" d="100"/>
      </p:scale>
      <p:origin x="0" y="0"/>
    </p:cViewPr>
  </p:sorter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zwk\Documents\tencent%20files\1099116779\filerecv\3516d107-a3ca-4362-ba71-ea325e91946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a:t>迭代次数与识别精度关系图</a:t>
            </a:r>
          </a:p>
        </c:rich>
      </c:tx>
      <c:overlay val="0"/>
      <c:spPr>
        <a:noFill/>
        <a:ln>
          <a:noFill/>
        </a:ln>
        <a:effectLst/>
      </c:spPr>
      <c:txPr>
        <a:bodyPr rot="0" spcFirstLastPara="0" vertOverflow="ellipsis" vert="horz" wrap="square" anchor="ctr" anchorCtr="1" forceAA="0"/>
        <a:lstStyle/>
        <a:p>
          <a:pPr defTabSz="914400">
            <a:defRPr lang="zh-CN" sz="140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title>
    <c:autoTitleDeleted val="0"/>
    <c:plotArea>
      <c:layout>
        <c:manualLayout>
          <c:layoutTarget val="inner"/>
          <c:xMode val="edge"/>
          <c:yMode val="edge"/>
          <c:x val="7.4805555555555597E-2"/>
          <c:y val="0.172916666666667"/>
          <c:w val="0.89463888888888898"/>
          <c:h val="0.711666666666667"/>
        </c:manualLayout>
      </c:layout>
      <c:lineChart>
        <c:grouping val="standard"/>
        <c:varyColors val="0"/>
        <c:ser>
          <c:idx val="0"/>
          <c:order val="0"/>
          <c:tx>
            <c:strRef>
              <c:f>'[3516d107-a3ca-4362-ba71-ea325e91946a.xlsx]选课说明'!$H$36</c:f>
              <c:strCache>
                <c:ptCount val="1"/>
                <c:pt idx="0">
                  <c:v>acc(%)</c:v>
                </c:pt>
              </c:strCache>
            </c:strRef>
          </c:tx>
          <c:spPr>
            <a:ln w="31750" cap="rnd">
              <a:gradFill>
                <a:gsLst>
                  <a:gs pos="0">
                    <a:srgbClr val="A4007B"/>
                  </a:gs>
                  <a:gs pos="13000">
                    <a:srgbClr val="940C72"/>
                  </a:gs>
                  <a:gs pos="27000">
                    <a:srgbClr val="830F7C"/>
                  </a:gs>
                  <a:gs pos="99000">
                    <a:srgbClr val="0079C4"/>
                  </a:gs>
                  <a:gs pos="84000">
                    <a:srgbClr val="005DA3"/>
                  </a:gs>
                  <a:gs pos="71000">
                    <a:srgbClr val="163F7D"/>
                  </a:gs>
                  <a:gs pos="56000">
                    <a:srgbClr val="35286D"/>
                  </a:gs>
                  <a:gs pos="42000">
                    <a:srgbClr val="542269"/>
                  </a:gs>
                </a:gsLst>
                <a:lin ang="5400000" scaled="1"/>
              </a:gradFill>
              <a:round/>
            </a:ln>
            <a:effectLst/>
          </c:spPr>
          <c:marker>
            <c:symbol val="circle"/>
            <c:size val="5"/>
            <c:spPr>
              <a:solidFill>
                <a:schemeClr val="bg1"/>
              </a:solidFill>
              <a:ln w="28575">
                <a:solidFill>
                  <a:srgbClr val="830F7C"/>
                </a:solidFill>
              </a:ln>
              <a:effectLst/>
            </c:spPr>
          </c:marker>
          <c:dLbls>
            <c:spPr>
              <a:noFill/>
              <a:ln>
                <a:noFill/>
              </a:ln>
              <a:effectLst/>
            </c:spPr>
            <c:txPr>
              <a:bodyPr rot="0" spcFirstLastPara="0" vertOverflow="ellipsis" vert="horz" wrap="square" lIns="38100" tIns="19050" rIns="38100" bIns="19050" anchor="ctr" anchorCtr="1" forceAA="0"/>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'[3516d107-a3ca-4362-ba71-ea325e91946a.xlsx]选课说明'!$I$36:$T$36</c:f>
              <c:numCache>
                <c:formatCode>General</c:formatCode>
                <c:ptCount val="12"/>
                <c:pt idx="0">
                  <c:v>95.48</c:v>
                </c:pt>
                <c:pt idx="1">
                  <c:v>97.25</c:v>
                </c:pt>
                <c:pt idx="2">
                  <c:v>97.38</c:v>
                </c:pt>
                <c:pt idx="3">
                  <c:v>98.14</c:v>
                </c:pt>
                <c:pt idx="4">
                  <c:v>98.43</c:v>
                </c:pt>
                <c:pt idx="5">
                  <c:v>98.57</c:v>
                </c:pt>
                <c:pt idx="6">
                  <c:v>98.65</c:v>
                </c:pt>
                <c:pt idx="7">
                  <c:v>98.72</c:v>
                </c:pt>
                <c:pt idx="8">
                  <c:v>98.82</c:v>
                </c:pt>
                <c:pt idx="9">
                  <c:v>98.86</c:v>
                </c:pt>
                <c:pt idx="10">
                  <c:v>98.9</c:v>
                </c:pt>
                <c:pt idx="11">
                  <c:v>98.93</c:v>
                </c:pt>
              </c:numCache>
            </c:numRef>
          </c:val>
          <c:smooth val="1"/>
          <c:extLst>
            <c:ext xmlns:c16="http://schemas.microsoft.com/office/drawing/2014/chart" uri="{C3380CC4-5D6E-409C-BE32-E72D297353CC}">
              <c16:uniqueId val="{00000000-94CD-4783-A3C1-A3C7B94B0971}"/>
            </c:ext>
          </c:extLst>
        </c:ser>
        <c:dLbls>
          <c:showLegendKey val="0"/>
          <c:showVal val="1"/>
          <c:showCatName val="0"/>
          <c:showSerName val="0"/>
          <c:showPercent val="0"/>
          <c:showBubbleSize val="0"/>
        </c:dLbls>
        <c:marker val="1"/>
        <c:smooth val="0"/>
        <c:axId val="163604116"/>
        <c:axId val="96760385"/>
      </c:lineChart>
      <c:catAx>
        <c:axId val="16360411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96760385"/>
        <c:crosses val="autoZero"/>
        <c:auto val="1"/>
        <c:lblAlgn val="ctr"/>
        <c:lblOffset val="100"/>
        <c:noMultiLvlLbl val="0"/>
      </c:catAx>
      <c:valAx>
        <c:axId val="96760385"/>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63604116"/>
        <c:crosses val="autoZero"/>
        <c:crossBetween val="between"/>
      </c:valAx>
      <c:spPr>
        <a:noFill/>
        <a:ln>
          <a:noFill/>
        </a:ln>
        <a:effectLst/>
      </c:spPr>
    </c:plotArea>
    <c:plotVisOnly val="1"/>
    <c:dispBlanksAs val="gap"/>
    <c:showDLblsOverMax val="0"/>
  </c:chart>
  <c:spPr>
    <a:solidFill>
      <a:sysClr val="window" lastClr="FFFFFF"/>
    </a:solidFill>
    <a:ln w="0"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defRPr sz="1200" noProof="1"/>
            </a:lvl1p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defRPr sz="1200" noProof="1" smtClean="0">
                <a:latin typeface="+mn-lt"/>
                <a:ea typeface="+mn-ea"/>
              </a:defRPr>
            </a:lvl1pPr>
          </a:lstStyle>
          <a:p>
            <a:pPr marL="0" marR="0" lvl="0" indent="0" algn="r" defTabSz="1235075" rtl="0" eaLnBrk="1" fontAlgn="auto" latinLnBrk="0" hangingPunct="1">
              <a:lnSpc>
                <a:spcPct val="100000"/>
              </a:lnSpc>
              <a:spcBef>
                <a:spcPct val="0"/>
              </a:spcBef>
              <a:spcAft>
                <a:spcPct val="0"/>
              </a:spcAft>
              <a:buClrTx/>
              <a:buSzTx/>
              <a:buFontTx/>
              <a:buNone/>
              <a:defRPr/>
            </a:pPr>
            <a:fld id="{BDA973C9-DF31-4111-8D43-0FA9AD917BB1}" type="datetimeFigureOut">
              <a:rPr kumimoji="0" lang="zh-CN" altLang="en-US" sz="1200" b="0" i="0" u="none" strike="noStrike" kern="1200" cap="none" spc="0" normalizeH="0" baseline="0" noProof="1">
                <a:ln>
                  <a:noFill/>
                </a:ln>
                <a:solidFill>
                  <a:schemeClr val="tx1"/>
                </a:solidFill>
                <a:effectLst/>
                <a:uLnTx/>
                <a:uFillTx/>
                <a:latin typeface="+mn-lt"/>
                <a:ea typeface="+mn-ea"/>
                <a:cs typeface="+mn-cs"/>
              </a:rPr>
              <a:t>2019/11/22</a:t>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25604" name="幻灯片图像占位符 3"/>
          <p:cNvSpPr>
            <a:spLocks noGrp="1" noRot="1" noChangeAspect="1"/>
          </p:cNvSpPr>
          <p:nvPr>
            <p:ph type="sldImg"/>
          </p:nvPr>
        </p:nvSpPr>
        <p:spPr>
          <a:xfrm>
            <a:off x="382588" y="685800"/>
            <a:ext cx="6092825" cy="3429000"/>
          </a:xfrm>
          <a:prstGeom prst="rect">
            <a:avLst/>
          </a:prstGeom>
          <a:noFill/>
          <a:ln w="12700" cap="flat" cmpd="sng">
            <a:solidFill>
              <a:srgbClr val="000000"/>
            </a:solidFill>
            <a:prstDash val="solid"/>
            <a:round/>
            <a:headEnd type="none" w="med" len="med"/>
            <a:tailEnd type="none" w="med" len="med"/>
          </a:ln>
        </p:spPr>
      </p:sp>
      <p:sp>
        <p:nvSpPr>
          <p:cNvPr id="9221"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1235075"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617855" marR="0" lvl="1" indent="0" algn="l" defTabSz="1235075"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chemeClr val="tx1"/>
                </a:solidFill>
                <a:effectLst/>
                <a:uLnTx/>
                <a:uFillTx/>
                <a:latin typeface="+mn-lt"/>
                <a:ea typeface="+mn-ea"/>
                <a:cs typeface="+mn-cs"/>
              </a:rPr>
              <a:t>第二级</a:t>
            </a:r>
          </a:p>
          <a:p>
            <a:pPr marL="1235075" marR="0" lvl="2" indent="0" algn="l" defTabSz="1235075"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chemeClr val="tx1"/>
                </a:solidFill>
                <a:effectLst/>
                <a:uLnTx/>
                <a:uFillTx/>
                <a:latin typeface="+mn-lt"/>
                <a:ea typeface="+mn-ea"/>
                <a:cs typeface="+mn-cs"/>
              </a:rPr>
              <a:t>第三级</a:t>
            </a:r>
          </a:p>
          <a:p>
            <a:pPr marL="1851025" marR="0" lvl="3" indent="0" algn="l" defTabSz="1235075"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chemeClr val="tx1"/>
                </a:solidFill>
                <a:effectLst/>
                <a:uLnTx/>
                <a:uFillTx/>
                <a:latin typeface="+mn-lt"/>
                <a:ea typeface="+mn-ea"/>
                <a:cs typeface="+mn-cs"/>
              </a:rPr>
              <a:t>第四级</a:t>
            </a:r>
          </a:p>
          <a:p>
            <a:pPr marL="2468880" marR="0" lvl="4" indent="0" algn="l" defTabSz="1235075"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defRPr sz="1200" noProof="1"/>
            </a:lvl1p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eaLnBrk="1" fontAlgn="base" hangingPunct="1">
              <a:buNone/>
            </a:pPr>
            <a:fld id="{9A0DB2DC-4C9A-4742-B13C-FB6460FD3503}" type="slidenum">
              <a:rPr lang="zh-CN" altLang="en-US" sz="1200" strike="noStrike" noProof="1" dirty="0">
                <a:latin typeface="Calibri" panose="020F0502020204030204" pitchFamily="34" charset="0"/>
                <a:ea typeface="微软雅黑" panose="020B0503020204020204" pitchFamily="34" charset="-122"/>
                <a:cs typeface="+mn-cs"/>
              </a:rPr>
              <a:t>‹#›</a:t>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defTabSz="1235075" rtl="0" eaLnBrk="0" fontAlgn="base" hangingPunct="0">
      <a:spcBef>
        <a:spcPct val="0"/>
      </a:spcBef>
      <a:spcAft>
        <a:spcPct val="0"/>
      </a:spcAft>
      <a:defRPr sz="1600" kern="1200">
        <a:solidFill>
          <a:schemeClr val="tx1"/>
        </a:solidFill>
        <a:latin typeface="+mn-lt"/>
        <a:ea typeface="+mn-ea"/>
        <a:cs typeface="+mn-cs"/>
      </a:defRPr>
    </a:lvl1pPr>
    <a:lvl2pPr marL="617855" algn="l" defTabSz="1235075" rtl="0" eaLnBrk="0" fontAlgn="base" hangingPunct="0">
      <a:spcBef>
        <a:spcPct val="0"/>
      </a:spcBef>
      <a:spcAft>
        <a:spcPct val="0"/>
      </a:spcAft>
      <a:defRPr sz="1600" kern="1200">
        <a:solidFill>
          <a:schemeClr val="tx1"/>
        </a:solidFill>
        <a:latin typeface="+mn-lt"/>
        <a:ea typeface="+mn-ea"/>
        <a:cs typeface="+mn-cs"/>
      </a:defRPr>
    </a:lvl2pPr>
    <a:lvl3pPr marL="1235075" algn="l" defTabSz="1235075" rtl="0" eaLnBrk="0" fontAlgn="base" hangingPunct="0">
      <a:spcBef>
        <a:spcPct val="0"/>
      </a:spcBef>
      <a:spcAft>
        <a:spcPct val="0"/>
      </a:spcAft>
      <a:defRPr sz="1600" kern="1200">
        <a:solidFill>
          <a:schemeClr val="tx1"/>
        </a:solidFill>
        <a:latin typeface="+mn-lt"/>
        <a:ea typeface="+mn-ea"/>
        <a:cs typeface="+mn-cs"/>
      </a:defRPr>
    </a:lvl3pPr>
    <a:lvl4pPr marL="1851025" algn="l" defTabSz="1235075" rtl="0" eaLnBrk="0" fontAlgn="base" hangingPunct="0">
      <a:spcBef>
        <a:spcPct val="0"/>
      </a:spcBef>
      <a:spcAft>
        <a:spcPct val="0"/>
      </a:spcAft>
      <a:defRPr sz="1600" kern="1200">
        <a:solidFill>
          <a:schemeClr val="tx1"/>
        </a:solidFill>
        <a:latin typeface="+mn-lt"/>
        <a:ea typeface="+mn-ea"/>
        <a:cs typeface="+mn-cs"/>
      </a:defRPr>
    </a:lvl4pPr>
    <a:lvl5pPr marL="2468880" algn="l" defTabSz="1235075" rtl="0" eaLnBrk="0" fontAlgn="base" hangingPunct="0">
      <a:spcBef>
        <a:spcPct val="0"/>
      </a:spcBef>
      <a:spcAft>
        <a:spcPct val="0"/>
      </a:spcAft>
      <a:defRPr sz="1600" kern="1200">
        <a:solidFill>
          <a:schemeClr val="tx1"/>
        </a:solidFill>
        <a:latin typeface="+mn-lt"/>
        <a:ea typeface="+mn-ea"/>
        <a:cs typeface="+mn-cs"/>
      </a:defRPr>
    </a:lvl5pPr>
    <a:lvl6pPr marL="3086100" algn="l" defTabSz="1234440" rtl="0" eaLnBrk="1" latinLnBrk="0" hangingPunct="1">
      <a:defRPr sz="1600" kern="1200">
        <a:solidFill>
          <a:schemeClr val="tx1"/>
        </a:solidFill>
        <a:latin typeface="+mn-lt"/>
        <a:ea typeface="+mn-ea"/>
        <a:cs typeface="+mn-cs"/>
      </a:defRPr>
    </a:lvl6pPr>
    <a:lvl7pPr marL="3703320" algn="l" defTabSz="1234440" rtl="0" eaLnBrk="1" latinLnBrk="0" hangingPunct="1">
      <a:defRPr sz="1600" kern="1200">
        <a:solidFill>
          <a:schemeClr val="tx1"/>
        </a:solidFill>
        <a:latin typeface="+mn-lt"/>
        <a:ea typeface="+mn-ea"/>
        <a:cs typeface="+mn-cs"/>
      </a:defRPr>
    </a:lvl7pPr>
    <a:lvl8pPr marL="4320540" algn="l" defTabSz="1234440" rtl="0" eaLnBrk="1" latinLnBrk="0" hangingPunct="1">
      <a:defRPr sz="1600" kern="1200">
        <a:solidFill>
          <a:schemeClr val="tx1"/>
        </a:solidFill>
        <a:latin typeface="+mn-lt"/>
        <a:ea typeface="+mn-ea"/>
        <a:cs typeface="+mn-cs"/>
      </a:defRPr>
    </a:lvl8pPr>
    <a:lvl9pPr marL="4937760" algn="l" defTabSz="12344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TextEdit="1"/>
          </p:cNvSpPr>
          <p:nvPr>
            <p:ph type="sldImg"/>
          </p:nvPr>
        </p:nvSpPr>
        <p:spPr>
          <a:ln>
            <a:miter/>
          </a:ln>
        </p:spPr>
      </p:sp>
      <p:sp>
        <p:nvSpPr>
          <p:cNvPr id="27650"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1</a:t>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a:ln>
            <a:miter/>
          </a:ln>
        </p:spPr>
      </p:sp>
      <p:sp>
        <p:nvSpPr>
          <p:cNvPr id="37890"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78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33</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40302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a:ln>
            <a:miter/>
          </a:ln>
        </p:spPr>
      </p:sp>
      <p:sp>
        <p:nvSpPr>
          <p:cNvPr id="37890"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78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34</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a:ln>
            <a:miter/>
          </a:ln>
        </p:spPr>
      </p:sp>
      <p:sp>
        <p:nvSpPr>
          <p:cNvPr id="37890"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78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35</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TextEdit="1"/>
          </p:cNvSpPr>
          <p:nvPr>
            <p:ph type="sldImg"/>
          </p:nvPr>
        </p:nvSpPr>
        <p:spPr>
          <a:ln>
            <a:miter/>
          </a:ln>
        </p:spPr>
      </p:sp>
      <p:sp>
        <p:nvSpPr>
          <p:cNvPr id="35842"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584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36</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TextEdit="1"/>
          </p:cNvSpPr>
          <p:nvPr>
            <p:ph type="sldImg"/>
          </p:nvPr>
        </p:nvSpPr>
        <p:spPr>
          <a:ln>
            <a:miter/>
          </a:ln>
        </p:spPr>
      </p:sp>
      <p:sp>
        <p:nvSpPr>
          <p:cNvPr id="6451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6451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t>37</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miter/>
          </a:ln>
        </p:spPr>
      </p:sp>
      <p:sp>
        <p:nvSpPr>
          <p:cNvPr id="31746"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174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2</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ln>
            <a:miter/>
          </a:ln>
        </p:spPr>
      </p:sp>
      <p:sp>
        <p:nvSpPr>
          <p:cNvPr id="31746"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174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3</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b="0" i="0" kern="1200" dirty="0">
                <a:solidFill>
                  <a:schemeClr val="tx1"/>
                </a:solidFill>
                <a:effectLst/>
                <a:latin typeface="+mn-lt"/>
                <a:ea typeface="+mn-ea"/>
                <a:cs typeface="+mn-cs"/>
              </a:rPr>
              <a:t>YOLO</a:t>
            </a:r>
            <a:r>
              <a:rPr lang="zh-CN" altLang="en-US" sz="1600" b="0" i="0" kern="1200" dirty="0">
                <a:solidFill>
                  <a:schemeClr val="tx1"/>
                </a:solidFill>
                <a:effectLst/>
                <a:latin typeface="+mn-lt"/>
                <a:ea typeface="+mn-ea"/>
                <a:cs typeface="+mn-cs"/>
              </a:rPr>
              <a:t>（</a:t>
            </a:r>
            <a:r>
              <a:rPr lang="en-US" altLang="zh-CN" sz="1600" b="0" i="0" kern="1200" dirty="0">
                <a:solidFill>
                  <a:schemeClr val="tx1"/>
                </a:solidFill>
                <a:effectLst/>
                <a:latin typeface="+mn-lt"/>
                <a:ea typeface="+mn-ea"/>
                <a:cs typeface="+mn-cs"/>
              </a:rPr>
              <a:t>You Only Look Once</a:t>
            </a:r>
            <a:r>
              <a:rPr lang="zh-CN" altLang="en-US" sz="1600" b="0" i="0" kern="1200" dirty="0">
                <a:solidFill>
                  <a:schemeClr val="tx1"/>
                </a:solidFill>
                <a:effectLst/>
                <a:latin typeface="+mn-lt"/>
                <a:ea typeface="+mn-ea"/>
                <a:cs typeface="+mn-cs"/>
              </a:rPr>
              <a:t>）是一种基于深度神经网络的对象识别和定位算法，其最大的特点是运行速度很快，可以用于实时系统。</a:t>
            </a:r>
            <a:endParaRPr lang="en-US" altLang="zh-CN" sz="1600" b="0" i="0" kern="1200" dirty="0">
              <a:solidFill>
                <a:schemeClr val="tx1"/>
              </a:solidFill>
              <a:effectLst/>
              <a:latin typeface="+mn-lt"/>
              <a:ea typeface="+mn-ea"/>
              <a:cs typeface="+mn-cs"/>
            </a:endParaRPr>
          </a:p>
          <a:p>
            <a:r>
              <a:rPr lang="en-US" altLang="zh-CN" sz="1600" b="0" i="0" kern="1200" dirty="0">
                <a:solidFill>
                  <a:schemeClr val="tx1"/>
                </a:solidFill>
                <a:effectLst/>
                <a:latin typeface="+mn-lt"/>
                <a:ea typeface="+mn-ea"/>
                <a:cs typeface="+mn-cs"/>
              </a:rPr>
              <a:t>YOLOv3</a:t>
            </a:r>
            <a:r>
              <a:rPr lang="zh-CN" altLang="en-US" sz="1600" b="0" i="0" kern="1200" dirty="0">
                <a:solidFill>
                  <a:schemeClr val="tx1"/>
                </a:solidFill>
                <a:effectLst/>
                <a:latin typeface="+mn-lt"/>
                <a:ea typeface="+mn-ea"/>
                <a:cs typeface="+mn-cs"/>
              </a:rPr>
              <a:t>没有太多的创新，主要是借鉴一些好的方案融合到</a:t>
            </a:r>
            <a:r>
              <a:rPr lang="en-US" altLang="zh-CN" sz="1600" b="0" i="0" kern="1200" dirty="0">
                <a:solidFill>
                  <a:schemeClr val="tx1"/>
                </a:solidFill>
                <a:effectLst/>
                <a:latin typeface="+mn-lt"/>
                <a:ea typeface="+mn-ea"/>
                <a:cs typeface="+mn-cs"/>
              </a:rPr>
              <a:t>YOLO</a:t>
            </a:r>
            <a:r>
              <a:rPr lang="zh-CN" altLang="en-US" sz="1600" b="0" i="0" kern="1200" dirty="0">
                <a:solidFill>
                  <a:schemeClr val="tx1"/>
                </a:solidFill>
                <a:effectLst/>
                <a:latin typeface="+mn-lt"/>
                <a:ea typeface="+mn-ea"/>
                <a:cs typeface="+mn-cs"/>
              </a:rPr>
              <a:t>里面。不过效果还是不错的，在保持速度优势的前提下，提升了预测精度，尤其是加强了对小物体的识别能力。</a:t>
            </a:r>
            <a:endParaRPr lang="en-US" altLang="zh-CN" sz="1600" b="0" i="0" kern="1200" dirty="0">
              <a:solidFill>
                <a:schemeClr val="tx1"/>
              </a:solidFill>
              <a:effectLst/>
              <a:latin typeface="+mn-lt"/>
              <a:ea typeface="+mn-ea"/>
              <a:cs typeface="+mn-cs"/>
            </a:endParaRPr>
          </a:p>
          <a:p>
            <a:r>
              <a:rPr lang="en-US" altLang="zh-CN" sz="1600" b="0" i="0" kern="1200" dirty="0">
                <a:solidFill>
                  <a:schemeClr val="tx1"/>
                </a:solidFill>
                <a:effectLst/>
                <a:latin typeface="+mn-lt"/>
                <a:ea typeface="+mn-ea"/>
                <a:cs typeface="+mn-cs"/>
              </a:rPr>
              <a:t>YOLO3</a:t>
            </a:r>
            <a:r>
              <a:rPr lang="zh-CN" altLang="en-US" sz="1600" b="0" i="0" kern="1200" dirty="0">
                <a:solidFill>
                  <a:schemeClr val="tx1"/>
                </a:solidFill>
                <a:effectLst/>
                <a:latin typeface="+mn-lt"/>
                <a:ea typeface="+mn-ea"/>
                <a:cs typeface="+mn-cs"/>
              </a:rPr>
              <a:t>主要的改进有：调整了网络结构；利用多尺度特征进行对象检测；对象分类用</a:t>
            </a:r>
            <a:r>
              <a:rPr lang="en-US" altLang="zh-CN" sz="1600" b="0" i="0" kern="1200" dirty="0">
                <a:solidFill>
                  <a:schemeClr val="tx1"/>
                </a:solidFill>
                <a:effectLst/>
                <a:latin typeface="+mn-lt"/>
                <a:ea typeface="+mn-ea"/>
                <a:cs typeface="+mn-cs"/>
              </a:rPr>
              <a:t>Logistic</a:t>
            </a:r>
            <a:r>
              <a:rPr lang="zh-CN" altLang="en-US" sz="1600" b="0" i="0" kern="1200" dirty="0">
                <a:solidFill>
                  <a:schemeClr val="tx1"/>
                </a:solidFill>
                <a:effectLst/>
                <a:latin typeface="+mn-lt"/>
                <a:ea typeface="+mn-ea"/>
                <a:cs typeface="+mn-cs"/>
              </a:rPr>
              <a:t>取代了</a:t>
            </a:r>
            <a:r>
              <a:rPr lang="en-US" altLang="zh-CN" sz="1600" b="0" i="0" kern="1200" dirty="0" err="1">
                <a:solidFill>
                  <a:schemeClr val="tx1"/>
                </a:solidFill>
                <a:effectLst/>
                <a:latin typeface="+mn-lt"/>
                <a:ea typeface="+mn-ea"/>
                <a:cs typeface="+mn-cs"/>
              </a:rPr>
              <a:t>softmax</a:t>
            </a:r>
            <a:r>
              <a:rPr lang="zh-CN" altLang="en-US" sz="1600" b="0" i="0" kern="1200" dirty="0">
                <a:solidFill>
                  <a:schemeClr val="tx1"/>
                </a:solidFill>
                <a:effectLst/>
                <a:latin typeface="+mn-lt"/>
                <a:ea typeface="+mn-ea"/>
                <a:cs typeface="+mn-cs"/>
              </a:rPr>
              <a:t>。</a:t>
            </a:r>
            <a:endParaRPr lang="en-US" altLang="zh-CN" sz="1600" b="0" i="0" kern="1200" dirty="0">
              <a:solidFill>
                <a:schemeClr val="tx1"/>
              </a:solidFill>
              <a:effectLst/>
              <a:latin typeface="+mn-lt"/>
              <a:ea typeface="+mn-ea"/>
              <a:cs typeface="+mn-cs"/>
            </a:endParaRPr>
          </a:p>
          <a:p>
            <a:endParaRPr lang="en-US" altLang="zh-CN" sz="1600" b="0" i="0" kern="1200" dirty="0">
              <a:solidFill>
                <a:schemeClr val="tx1"/>
              </a:solidFill>
              <a:effectLst/>
              <a:latin typeface="+mn-lt"/>
              <a:ea typeface="+mn-ea"/>
              <a:cs typeface="+mn-cs"/>
            </a:endParaRPr>
          </a:p>
          <a:p>
            <a:r>
              <a:rPr lang="en-US" altLang="zh-CN" sz="1600" b="0" i="0" kern="1200" dirty="0">
                <a:solidFill>
                  <a:schemeClr val="tx1"/>
                </a:solidFill>
                <a:effectLst/>
                <a:latin typeface="+mn-lt"/>
                <a:ea typeface="+mn-ea"/>
                <a:cs typeface="+mn-cs"/>
              </a:rPr>
              <a:t>Mask R-CNN</a:t>
            </a:r>
            <a:r>
              <a:rPr lang="zh-CN" altLang="en-US" sz="1600" b="0" i="0" kern="1200" dirty="0">
                <a:solidFill>
                  <a:schemeClr val="tx1"/>
                </a:solidFill>
                <a:effectLst/>
                <a:latin typeface="+mn-lt"/>
                <a:ea typeface="+mn-ea"/>
                <a:cs typeface="+mn-cs"/>
              </a:rPr>
              <a:t>是一个实例分割模型，它能确定图片中各个目标的位置和类别，给出像素级预测。所谓“实例分割”，指的是对场景内的每种兴趣对象进行分割，无论它们是否属于同一类别</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比如模型可以从街景视频中识别车辆、人员等单个目标。</a:t>
            </a:r>
            <a:endParaRPr lang="zh-CN" altLang="en-US" dirty="0"/>
          </a:p>
        </p:txBody>
      </p:sp>
    </p:spTree>
    <p:extLst>
      <p:ext uri="{BB962C8B-B14F-4D97-AF65-F5344CB8AC3E}">
        <p14:creationId xmlns:p14="http://schemas.microsoft.com/office/powerpoint/2010/main" val="1367349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TextEdit="1"/>
          </p:cNvSpPr>
          <p:nvPr>
            <p:ph type="sldImg"/>
          </p:nvPr>
        </p:nvSpPr>
        <p:spPr>
          <a:ln>
            <a:miter/>
          </a:ln>
        </p:spPr>
      </p:sp>
      <p:sp>
        <p:nvSpPr>
          <p:cNvPr id="33794" name="备注占位符 2"/>
          <p:cNvSpPr>
            <a:spLocks noGrp="1"/>
          </p:cNvSpPr>
          <p:nvPr>
            <p:ph type="body"/>
          </p:nvPr>
        </p:nvSpPr>
        <p:spPr/>
        <p:txBody>
          <a:bodyPr wrap="square" lIns="91440" tIns="45720" rIns="91440" bIns="45720" anchor="t"/>
          <a:lstStyle/>
          <a:p>
            <a:pPr lvl="0" eaLnBrk="1" hangingPunct="1"/>
            <a:r>
              <a:rPr lang="en-US" altLang="zh-CN" sz="1600" b="0" i="0" kern="1200" dirty="0">
                <a:solidFill>
                  <a:schemeClr val="tx1"/>
                </a:solidFill>
                <a:effectLst/>
                <a:latin typeface="+mn-lt"/>
                <a:ea typeface="+mn-ea"/>
                <a:cs typeface="+mn-cs"/>
              </a:rPr>
              <a:t>shape</a:t>
            </a:r>
            <a:r>
              <a:rPr lang="zh-CN" altLang="en-US" sz="1600" b="0" i="0" kern="1200" dirty="0">
                <a:solidFill>
                  <a:schemeClr val="tx1"/>
                </a:solidFill>
                <a:effectLst/>
                <a:latin typeface="+mn-lt"/>
                <a:ea typeface="+mn-ea"/>
                <a:cs typeface="+mn-cs"/>
              </a:rPr>
              <a:t>：一维整数张量或 </a:t>
            </a:r>
            <a:r>
              <a:rPr lang="en-US" altLang="zh-CN" sz="1600" b="0" i="0" kern="1200" dirty="0">
                <a:solidFill>
                  <a:schemeClr val="tx1"/>
                </a:solidFill>
                <a:effectLst/>
                <a:latin typeface="+mn-lt"/>
                <a:ea typeface="+mn-ea"/>
                <a:cs typeface="+mn-cs"/>
              </a:rPr>
              <a:t>Python </a:t>
            </a:r>
            <a:r>
              <a:rPr lang="zh-CN" altLang="en-US" sz="1600" b="0" i="0" kern="1200" dirty="0">
                <a:solidFill>
                  <a:schemeClr val="tx1"/>
                </a:solidFill>
                <a:effectLst/>
                <a:latin typeface="+mn-lt"/>
                <a:ea typeface="+mn-ea"/>
                <a:cs typeface="+mn-cs"/>
              </a:rPr>
              <a:t>数组</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输出张量的形状</a:t>
            </a:r>
            <a:r>
              <a:rPr lang="en-US" altLang="zh-CN" sz="1600" b="0" i="0" kern="1200" dirty="0">
                <a:solidFill>
                  <a:schemeClr val="tx1"/>
                </a:solidFill>
                <a:effectLst/>
                <a:latin typeface="+mn-lt"/>
                <a:ea typeface="+mn-ea"/>
                <a:cs typeface="+mn-cs"/>
              </a:rPr>
              <a:t>.</a:t>
            </a:r>
          </a:p>
          <a:p>
            <a:pPr lvl="0" eaLnBrk="1" hangingPunct="1"/>
            <a:r>
              <a:rPr lang="en-US" altLang="zh-CN" sz="1600" b="0" i="0" kern="1200" dirty="0" err="1">
                <a:solidFill>
                  <a:schemeClr val="tx1"/>
                </a:solidFill>
                <a:effectLst/>
                <a:latin typeface="+mn-lt"/>
                <a:ea typeface="+mn-ea"/>
                <a:cs typeface="+mn-cs"/>
              </a:rPr>
              <a:t>stddev</a:t>
            </a:r>
            <a:r>
              <a:rPr lang="zh-CN" altLang="en-US" sz="1600" b="0" i="0" kern="1200" dirty="0">
                <a:solidFill>
                  <a:schemeClr val="tx1"/>
                </a:solidFill>
                <a:effectLst/>
                <a:latin typeface="+mn-lt"/>
                <a:ea typeface="+mn-ea"/>
                <a:cs typeface="+mn-cs"/>
              </a:rPr>
              <a:t>：</a:t>
            </a:r>
            <a:r>
              <a:rPr lang="en-US" altLang="zh-CN" sz="1600" b="0" i="0" kern="1200" dirty="0" err="1">
                <a:solidFill>
                  <a:schemeClr val="tx1"/>
                </a:solidFill>
                <a:effectLst/>
                <a:latin typeface="+mn-lt"/>
                <a:ea typeface="+mn-ea"/>
                <a:cs typeface="+mn-cs"/>
              </a:rPr>
              <a:t>dtype</a:t>
            </a:r>
            <a:r>
              <a:rPr lang="en-US" altLang="zh-CN" sz="1600" b="0" i="0" kern="1200" dirty="0">
                <a:solidFill>
                  <a:schemeClr val="tx1"/>
                </a:solidFill>
                <a:effectLst/>
                <a:latin typeface="+mn-lt"/>
                <a:ea typeface="+mn-ea"/>
                <a:cs typeface="+mn-cs"/>
              </a:rPr>
              <a:t> </a:t>
            </a:r>
            <a:r>
              <a:rPr lang="zh-CN" altLang="en-US" sz="1600" b="0" i="0" kern="1200" dirty="0">
                <a:solidFill>
                  <a:schemeClr val="tx1"/>
                </a:solidFill>
                <a:effectLst/>
                <a:latin typeface="+mn-lt"/>
                <a:ea typeface="+mn-ea"/>
                <a:cs typeface="+mn-cs"/>
              </a:rPr>
              <a:t>类型的 </a:t>
            </a:r>
            <a:r>
              <a:rPr lang="en-US" altLang="zh-CN" sz="1600" b="0" i="0" kern="1200" dirty="0">
                <a:solidFill>
                  <a:schemeClr val="tx1"/>
                </a:solidFill>
                <a:effectLst/>
                <a:latin typeface="+mn-lt"/>
                <a:ea typeface="+mn-ea"/>
                <a:cs typeface="+mn-cs"/>
              </a:rPr>
              <a:t>0-D </a:t>
            </a:r>
            <a:r>
              <a:rPr lang="zh-CN" altLang="en-US" sz="1600" b="0" i="0" kern="1200" dirty="0">
                <a:solidFill>
                  <a:schemeClr val="tx1"/>
                </a:solidFill>
                <a:effectLst/>
                <a:latin typeface="+mn-lt"/>
                <a:ea typeface="+mn-ea"/>
                <a:cs typeface="+mn-cs"/>
              </a:rPr>
              <a:t>张量或 </a:t>
            </a:r>
            <a:r>
              <a:rPr lang="en-US" altLang="zh-CN" sz="1600" b="0" i="0" kern="1200" dirty="0">
                <a:solidFill>
                  <a:schemeClr val="tx1"/>
                </a:solidFill>
                <a:effectLst/>
                <a:latin typeface="+mn-lt"/>
                <a:ea typeface="+mn-ea"/>
                <a:cs typeface="+mn-cs"/>
              </a:rPr>
              <a:t>Python </a:t>
            </a:r>
            <a:r>
              <a:rPr lang="zh-CN" altLang="en-US" sz="1600" b="0" i="0" kern="1200" dirty="0">
                <a:solidFill>
                  <a:schemeClr val="tx1"/>
                </a:solidFill>
                <a:effectLst/>
                <a:latin typeface="+mn-lt"/>
                <a:ea typeface="+mn-ea"/>
                <a:cs typeface="+mn-cs"/>
              </a:rPr>
              <a:t>值</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截断前正态分布的标准偏差</a:t>
            </a:r>
            <a:r>
              <a:rPr lang="en-US" altLang="zh-CN" sz="1600" b="0" i="0" kern="1200" dirty="0">
                <a:solidFill>
                  <a:schemeClr val="tx1"/>
                </a:solidFill>
                <a:effectLst/>
                <a:latin typeface="+mn-lt"/>
                <a:ea typeface="+mn-ea"/>
                <a:cs typeface="+mn-cs"/>
              </a:rPr>
              <a:t>.</a:t>
            </a:r>
            <a:endParaRPr lang="zh-CN" altLang="en-US" dirty="0"/>
          </a:p>
        </p:txBody>
      </p:sp>
      <p:sp>
        <p:nvSpPr>
          <p:cNvPr id="337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28</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97901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noTextEdit="1"/>
          </p:cNvSpPr>
          <p:nvPr>
            <p:ph type="sldImg"/>
          </p:nvPr>
        </p:nvSpPr>
        <p:spPr>
          <a:ln>
            <a:miter/>
          </a:ln>
        </p:spPr>
      </p:sp>
      <p:sp>
        <p:nvSpPr>
          <p:cNvPr id="44034"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440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29</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TextEdit="1"/>
          </p:cNvSpPr>
          <p:nvPr>
            <p:ph type="sldImg"/>
          </p:nvPr>
        </p:nvSpPr>
        <p:spPr>
          <a:ln>
            <a:miter/>
          </a:ln>
        </p:spPr>
      </p:sp>
      <p:sp>
        <p:nvSpPr>
          <p:cNvPr id="33794" name="备注占位符 2"/>
          <p:cNvSpPr>
            <a:spLocks noGrp="1"/>
          </p:cNvSpPr>
          <p:nvPr>
            <p:ph type="body"/>
          </p:nvPr>
        </p:nvSpPr>
        <p:spPr/>
        <p:txBody>
          <a:bodyPr wrap="square" lIns="91440" tIns="45720" rIns="91440" bIns="45720" anchor="t"/>
          <a:lstStyle/>
          <a:p>
            <a:pPr lvl="0" eaLnBrk="1" hangingPunct="1"/>
            <a:r>
              <a:rPr lang="en-US" altLang="zh-CN" sz="1600" b="0" i="0" kern="1200" dirty="0">
                <a:solidFill>
                  <a:schemeClr val="tx1"/>
                </a:solidFill>
                <a:effectLst/>
                <a:latin typeface="+mn-lt"/>
                <a:ea typeface="+mn-ea"/>
                <a:cs typeface="+mn-cs"/>
              </a:rPr>
              <a:t>shape</a:t>
            </a:r>
            <a:r>
              <a:rPr lang="zh-CN" altLang="en-US" sz="1600" b="0" i="0" kern="1200" dirty="0">
                <a:solidFill>
                  <a:schemeClr val="tx1"/>
                </a:solidFill>
                <a:effectLst/>
                <a:latin typeface="+mn-lt"/>
                <a:ea typeface="+mn-ea"/>
                <a:cs typeface="+mn-cs"/>
              </a:rPr>
              <a:t>：一维整数张量或 </a:t>
            </a:r>
            <a:r>
              <a:rPr lang="en-US" altLang="zh-CN" sz="1600" b="0" i="0" kern="1200" dirty="0">
                <a:solidFill>
                  <a:schemeClr val="tx1"/>
                </a:solidFill>
                <a:effectLst/>
                <a:latin typeface="+mn-lt"/>
                <a:ea typeface="+mn-ea"/>
                <a:cs typeface="+mn-cs"/>
              </a:rPr>
              <a:t>Python </a:t>
            </a:r>
            <a:r>
              <a:rPr lang="zh-CN" altLang="en-US" sz="1600" b="0" i="0" kern="1200" dirty="0">
                <a:solidFill>
                  <a:schemeClr val="tx1"/>
                </a:solidFill>
                <a:effectLst/>
                <a:latin typeface="+mn-lt"/>
                <a:ea typeface="+mn-ea"/>
                <a:cs typeface="+mn-cs"/>
              </a:rPr>
              <a:t>数组</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输出张量的形状</a:t>
            </a:r>
            <a:r>
              <a:rPr lang="en-US" altLang="zh-CN" sz="1600" b="0" i="0" kern="1200" dirty="0">
                <a:solidFill>
                  <a:schemeClr val="tx1"/>
                </a:solidFill>
                <a:effectLst/>
                <a:latin typeface="+mn-lt"/>
                <a:ea typeface="+mn-ea"/>
                <a:cs typeface="+mn-cs"/>
              </a:rPr>
              <a:t>.</a:t>
            </a:r>
          </a:p>
          <a:p>
            <a:pPr lvl="0" eaLnBrk="1" hangingPunct="1"/>
            <a:r>
              <a:rPr lang="en-US" altLang="zh-CN" sz="1600" b="0" i="0" kern="1200" dirty="0" err="1">
                <a:solidFill>
                  <a:schemeClr val="tx1"/>
                </a:solidFill>
                <a:effectLst/>
                <a:latin typeface="+mn-lt"/>
                <a:ea typeface="+mn-ea"/>
                <a:cs typeface="+mn-cs"/>
              </a:rPr>
              <a:t>stddev</a:t>
            </a:r>
            <a:r>
              <a:rPr lang="zh-CN" altLang="en-US" sz="1600" b="0" i="0" kern="1200" dirty="0">
                <a:solidFill>
                  <a:schemeClr val="tx1"/>
                </a:solidFill>
                <a:effectLst/>
                <a:latin typeface="+mn-lt"/>
                <a:ea typeface="+mn-ea"/>
                <a:cs typeface="+mn-cs"/>
              </a:rPr>
              <a:t>：</a:t>
            </a:r>
            <a:r>
              <a:rPr lang="en-US" altLang="zh-CN" sz="1600" b="0" i="0" kern="1200" dirty="0" err="1">
                <a:solidFill>
                  <a:schemeClr val="tx1"/>
                </a:solidFill>
                <a:effectLst/>
                <a:latin typeface="+mn-lt"/>
                <a:ea typeface="+mn-ea"/>
                <a:cs typeface="+mn-cs"/>
              </a:rPr>
              <a:t>dtype</a:t>
            </a:r>
            <a:r>
              <a:rPr lang="en-US" altLang="zh-CN" sz="1600" b="0" i="0" kern="1200" dirty="0">
                <a:solidFill>
                  <a:schemeClr val="tx1"/>
                </a:solidFill>
                <a:effectLst/>
                <a:latin typeface="+mn-lt"/>
                <a:ea typeface="+mn-ea"/>
                <a:cs typeface="+mn-cs"/>
              </a:rPr>
              <a:t> </a:t>
            </a:r>
            <a:r>
              <a:rPr lang="zh-CN" altLang="en-US" sz="1600" b="0" i="0" kern="1200" dirty="0">
                <a:solidFill>
                  <a:schemeClr val="tx1"/>
                </a:solidFill>
                <a:effectLst/>
                <a:latin typeface="+mn-lt"/>
                <a:ea typeface="+mn-ea"/>
                <a:cs typeface="+mn-cs"/>
              </a:rPr>
              <a:t>类型的 </a:t>
            </a:r>
            <a:r>
              <a:rPr lang="en-US" altLang="zh-CN" sz="1600" b="0" i="0" kern="1200" dirty="0">
                <a:solidFill>
                  <a:schemeClr val="tx1"/>
                </a:solidFill>
                <a:effectLst/>
                <a:latin typeface="+mn-lt"/>
                <a:ea typeface="+mn-ea"/>
                <a:cs typeface="+mn-cs"/>
              </a:rPr>
              <a:t>0-D </a:t>
            </a:r>
            <a:r>
              <a:rPr lang="zh-CN" altLang="en-US" sz="1600" b="0" i="0" kern="1200" dirty="0">
                <a:solidFill>
                  <a:schemeClr val="tx1"/>
                </a:solidFill>
                <a:effectLst/>
                <a:latin typeface="+mn-lt"/>
                <a:ea typeface="+mn-ea"/>
                <a:cs typeface="+mn-cs"/>
              </a:rPr>
              <a:t>张量或 </a:t>
            </a:r>
            <a:r>
              <a:rPr lang="en-US" altLang="zh-CN" sz="1600" b="0" i="0" kern="1200" dirty="0">
                <a:solidFill>
                  <a:schemeClr val="tx1"/>
                </a:solidFill>
                <a:effectLst/>
                <a:latin typeface="+mn-lt"/>
                <a:ea typeface="+mn-ea"/>
                <a:cs typeface="+mn-cs"/>
              </a:rPr>
              <a:t>Python </a:t>
            </a:r>
            <a:r>
              <a:rPr lang="zh-CN" altLang="en-US" sz="1600" b="0" i="0" kern="1200" dirty="0">
                <a:solidFill>
                  <a:schemeClr val="tx1"/>
                </a:solidFill>
                <a:effectLst/>
                <a:latin typeface="+mn-lt"/>
                <a:ea typeface="+mn-ea"/>
                <a:cs typeface="+mn-cs"/>
              </a:rPr>
              <a:t>值</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截断前正态分布的标准偏差</a:t>
            </a:r>
            <a:r>
              <a:rPr lang="en-US" altLang="zh-CN" sz="1600" b="0" i="0" kern="1200" dirty="0">
                <a:solidFill>
                  <a:schemeClr val="tx1"/>
                </a:solidFill>
                <a:effectLst/>
                <a:latin typeface="+mn-lt"/>
                <a:ea typeface="+mn-ea"/>
                <a:cs typeface="+mn-cs"/>
              </a:rPr>
              <a:t>.</a:t>
            </a:r>
            <a:endParaRPr lang="zh-CN" altLang="en-US" dirty="0"/>
          </a:p>
        </p:txBody>
      </p:sp>
      <p:sp>
        <p:nvSpPr>
          <p:cNvPr id="337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30</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173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a:ln>
            <a:miter/>
          </a:ln>
        </p:spPr>
      </p:sp>
      <p:sp>
        <p:nvSpPr>
          <p:cNvPr id="37890" name="备注占位符 2"/>
          <p:cNvSpPr>
            <a:spLocks noGrp="1"/>
          </p:cNvSpPr>
          <p:nvPr>
            <p:ph type="body"/>
          </p:nvPr>
        </p:nvSpPr>
        <p:spPr/>
        <p:txBody>
          <a:bodyPr wrap="square" lIns="91440" tIns="45720" rIns="91440" bIns="45720" anchor="t"/>
          <a:lstStyle/>
          <a:p>
            <a:r>
              <a:rPr lang="en-US" altLang="zh-CN" sz="1600" b="0" i="0" kern="1200" dirty="0" err="1">
                <a:solidFill>
                  <a:schemeClr val="tx1"/>
                </a:solidFill>
                <a:effectLst/>
                <a:latin typeface="+mn-lt"/>
                <a:ea typeface="+mn-ea"/>
                <a:cs typeface="+mn-cs"/>
              </a:rPr>
              <a:t>dtype</a:t>
            </a:r>
            <a:r>
              <a:rPr lang="zh-CN" altLang="en-US" sz="1600" b="0" i="0" kern="1200" dirty="0">
                <a:solidFill>
                  <a:schemeClr val="tx1"/>
                </a:solidFill>
                <a:effectLst/>
                <a:latin typeface="+mn-lt"/>
                <a:ea typeface="+mn-ea"/>
                <a:cs typeface="+mn-cs"/>
              </a:rPr>
              <a:t>：要输入的张量中元素的类型</a:t>
            </a:r>
            <a:r>
              <a:rPr lang="en-US" altLang="zh-CN" sz="1600" b="0" i="0" kern="1200" dirty="0">
                <a:solidFill>
                  <a:schemeClr val="tx1"/>
                </a:solidFill>
                <a:effectLst/>
                <a:latin typeface="+mn-lt"/>
                <a:ea typeface="+mn-ea"/>
                <a:cs typeface="+mn-cs"/>
              </a:rPr>
              <a:t>.</a:t>
            </a:r>
          </a:p>
          <a:p>
            <a:r>
              <a:rPr lang="en-US" altLang="zh-CN" sz="1600" b="0" i="0" kern="1200" dirty="0">
                <a:solidFill>
                  <a:schemeClr val="tx1"/>
                </a:solidFill>
                <a:effectLst/>
                <a:latin typeface="+mn-lt"/>
                <a:ea typeface="+mn-ea"/>
                <a:cs typeface="+mn-cs"/>
              </a:rPr>
              <a:t>shape</a:t>
            </a:r>
            <a:r>
              <a:rPr lang="zh-CN" altLang="en-US" sz="1600" b="0" i="0" kern="1200" dirty="0">
                <a:solidFill>
                  <a:schemeClr val="tx1"/>
                </a:solidFill>
                <a:effectLst/>
                <a:latin typeface="+mn-lt"/>
                <a:ea typeface="+mn-ea"/>
                <a:cs typeface="+mn-cs"/>
              </a:rPr>
              <a:t>：要输入的张量的形状</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可选</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如果未指定形状</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则可以输入任何形状的张量</a:t>
            </a:r>
            <a:r>
              <a:rPr lang="en-US" altLang="zh-CN" sz="1600" b="0" i="0" kern="1200" dirty="0">
                <a:solidFill>
                  <a:schemeClr val="tx1"/>
                </a:solidFill>
                <a:effectLst/>
                <a:latin typeface="+mn-lt"/>
                <a:ea typeface="+mn-ea"/>
                <a:cs typeface="+mn-cs"/>
              </a:rPr>
              <a:t>.</a:t>
            </a:r>
          </a:p>
          <a:p>
            <a:pPr lvl="0" eaLnBrk="1" hangingPunct="1"/>
            <a:endParaRPr lang="zh-CN" altLang="en-US" dirty="0"/>
          </a:p>
        </p:txBody>
      </p:sp>
      <p:sp>
        <p:nvSpPr>
          <p:cNvPr id="378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31</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91821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a:ln>
            <a:miter/>
          </a:ln>
        </p:spPr>
      </p:sp>
      <p:sp>
        <p:nvSpPr>
          <p:cNvPr id="37890"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78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t>32</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3955830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Master" Target="../slideMasters/slideMaster1.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6" Type="http://schemas.openxmlformats.org/officeDocument/2006/relationships/image" Target="../media/image3.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image" Target="../media/image2.png"/><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Master" Target="../slideMasters/slideMaster1.xml"/><Relationship Id="rId5" Type="http://schemas.openxmlformats.org/officeDocument/2006/relationships/tags" Target="../tags/tag82.xml"/><Relationship Id="rId4" Type="http://schemas.openxmlformats.org/officeDocument/2006/relationships/tags" Target="../tags/tag8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2.png"/><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1.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11.png"/><Relationship Id="rId5" Type="http://schemas.openxmlformats.org/officeDocument/2006/relationships/tags" Target="../tags/tag87.xml"/><Relationship Id="rId10" Type="http://schemas.openxmlformats.org/officeDocument/2006/relationships/slideMaster" Target="../slideMasters/slideMaster1.xml"/><Relationship Id="rId4" Type="http://schemas.openxmlformats.org/officeDocument/2006/relationships/tags" Target="../tags/tag86.xml"/><Relationship Id="rId9" Type="http://schemas.openxmlformats.org/officeDocument/2006/relationships/tags" Target="../tags/tag9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12.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Master" Target="../slideMasters/slideMaster1.xml"/><Relationship Id="rId5" Type="http://schemas.openxmlformats.org/officeDocument/2006/relationships/tags" Target="../tags/tag96.xml"/><Relationship Id="rId4" Type="http://schemas.openxmlformats.org/officeDocument/2006/relationships/tags" Target="../tags/tag95.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04.xml"/><Relationship Id="rId3" Type="http://schemas.openxmlformats.org/officeDocument/2006/relationships/tags" Target="../tags/tag99.xml"/><Relationship Id="rId7" Type="http://schemas.openxmlformats.org/officeDocument/2006/relationships/tags" Target="../tags/tag103.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5" Type="http://schemas.openxmlformats.org/officeDocument/2006/relationships/tags" Target="../tags/tag101.xml"/><Relationship Id="rId10" Type="http://schemas.openxmlformats.org/officeDocument/2006/relationships/image" Target="../media/image13.png"/><Relationship Id="rId4" Type="http://schemas.openxmlformats.org/officeDocument/2006/relationships/tags" Target="../tags/tag100.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2.xml"/><Relationship Id="rId3" Type="http://schemas.openxmlformats.org/officeDocument/2006/relationships/tags" Target="../tags/tag107.xml"/><Relationship Id="rId7" Type="http://schemas.openxmlformats.org/officeDocument/2006/relationships/tags" Target="../tags/tag111.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10" Type="http://schemas.openxmlformats.org/officeDocument/2006/relationships/image" Target="../media/image9.png"/><Relationship Id="rId4" Type="http://schemas.openxmlformats.org/officeDocument/2006/relationships/tags" Target="../tags/tag108.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20.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9.png"/><Relationship Id="rId4" Type="http://schemas.openxmlformats.org/officeDocument/2006/relationships/tags" Target="../tags/tag116.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10" Type="http://schemas.openxmlformats.org/officeDocument/2006/relationships/image" Target="../media/image14.png"/><Relationship Id="rId4" Type="http://schemas.openxmlformats.org/officeDocument/2006/relationships/tags" Target="../tags/tag124.xml"/><Relationship Id="rId9"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36.xml"/><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image" Target="../media/image15.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slideMaster" Target="../slideMasters/slideMaster1.xml"/><Relationship Id="rId5" Type="http://schemas.openxmlformats.org/officeDocument/2006/relationships/tags" Target="../tags/tag133.xml"/><Relationship Id="rId10" Type="http://schemas.openxmlformats.org/officeDocument/2006/relationships/tags" Target="../tags/tag138.xml"/><Relationship Id="rId4" Type="http://schemas.openxmlformats.org/officeDocument/2006/relationships/tags" Target="../tags/tag132.xml"/><Relationship Id="rId9" Type="http://schemas.openxmlformats.org/officeDocument/2006/relationships/tags" Target="../tags/tag137.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46.xml"/><Relationship Id="rId3" Type="http://schemas.openxmlformats.org/officeDocument/2006/relationships/tags" Target="../tags/tag141.xml"/><Relationship Id="rId7" Type="http://schemas.openxmlformats.org/officeDocument/2006/relationships/tags" Target="../tags/tag145.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17.png"/><Relationship Id="rId5" Type="http://schemas.openxmlformats.org/officeDocument/2006/relationships/tags" Target="../tags/tag143.xml"/><Relationship Id="rId10" Type="http://schemas.openxmlformats.org/officeDocument/2006/relationships/image" Target="../media/image16.png"/><Relationship Id="rId4" Type="http://schemas.openxmlformats.org/officeDocument/2006/relationships/tags" Target="../tags/tag142.xml"/><Relationship Id="rId9"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2.xml"/><Relationship Id="rId7"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8.xml"/><Relationship Id="rId7"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6.png"/><Relationship Id="rId5" Type="http://schemas.openxmlformats.org/officeDocument/2006/relationships/tags" Target="../tags/tag36.xml"/><Relationship Id="rId10" Type="http://schemas.openxmlformats.org/officeDocument/2006/relationships/image" Target="../media/image5.png"/><Relationship Id="rId4" Type="http://schemas.openxmlformats.org/officeDocument/2006/relationships/tags" Target="../tags/tag35.xml"/><Relationship Id="rId9"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5.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6.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slideMaster" Target="../slideMasters/slideMaster1.xml"/><Relationship Id="rId5" Type="http://schemas.openxmlformats.org/officeDocument/2006/relationships/tags" Target="../tags/tag44.xml"/><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7.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10" Type="http://schemas.openxmlformats.org/officeDocument/2006/relationships/image" Target="../media/image9.png"/><Relationship Id="rId4" Type="http://schemas.openxmlformats.org/officeDocument/2006/relationships/tags" Target="../tags/tag74.xml"/><Relationship Id="rId9"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0" y="0"/>
            <a:ext cx="14082395" cy="8611100"/>
            <a:chOff x="0" y="0"/>
            <a:chExt cx="19200" cy="11740"/>
          </a:xfrm>
        </p:grpSpPr>
        <p:grpSp>
          <p:nvGrpSpPr>
            <p:cNvPr id="6" name="组合 5"/>
            <p:cNvGrpSpPr/>
            <p:nvPr userDrawn="1">
              <p:custDataLst>
                <p:tags r:id="rId9"/>
              </p:custDataLst>
            </p:nvPr>
          </p:nvGrpSpPr>
          <p:grpSpPr>
            <a:xfrm>
              <a:off x="0" y="0"/>
              <a:ext cx="19200" cy="3223"/>
              <a:chOff x="0" y="0"/>
              <a:chExt cx="12192000" cy="2046605"/>
            </a:xfrm>
          </p:grpSpPr>
          <p:pic>
            <p:nvPicPr>
              <p:cNvPr id="7" name="图片 6"/>
              <p:cNvPicPr>
                <a:picLocks noChangeAspect="1"/>
              </p:cNvPicPr>
              <p:nvPr userDrawn="1">
                <p:custDataLst>
                  <p:tags r:id="rId11"/>
                </p:custDataLst>
              </p:nvPr>
            </p:nvPicPr>
            <p:blipFill>
              <a:blip r:embed="rId14"/>
              <a:stretch>
                <a:fillRect/>
              </a:stretch>
            </p:blipFill>
            <p:spPr>
              <a:xfrm>
                <a:off x="0" y="0"/>
                <a:ext cx="12192000" cy="2046605"/>
              </a:xfrm>
              <a:prstGeom prst="rect">
                <a:avLst/>
              </a:prstGeom>
            </p:spPr>
          </p:pic>
          <p:pic>
            <p:nvPicPr>
              <p:cNvPr id="9" name="图片 8"/>
              <p:cNvPicPr>
                <a:picLocks noChangeAspect="1"/>
              </p:cNvPicPr>
              <p:nvPr userDrawn="1">
                <p:custDataLst>
                  <p:tags r:id="rId12"/>
                </p:custDataLst>
              </p:nvPr>
            </p:nvPicPr>
            <p:blipFill rotWithShape="1">
              <a:blip r:embed="rId15"/>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10"/>
              </p:custDataLst>
            </p:nvPr>
          </p:nvPicPr>
          <p:blipFill>
            <a:blip r:embed="rId16"/>
            <a:stretch>
              <a:fillRect/>
            </a:stretch>
          </p:blipFill>
          <p:spPr>
            <a:xfrm>
              <a:off x="0" y="9728"/>
              <a:ext cx="19200" cy="2012"/>
            </a:xfrm>
            <a:prstGeom prst="rect">
              <a:avLst/>
            </a:prstGeom>
          </p:spPr>
        </p:pic>
      </p:grpSp>
      <p:sp>
        <p:nvSpPr>
          <p:cNvPr id="16" name="日期占位符 15"/>
          <p:cNvSpPr>
            <a:spLocks noGrp="1"/>
          </p:cNvSpPr>
          <p:nvPr>
            <p:ph type="dt" sz="half" idx="10"/>
            <p:custDataLst>
              <p:tags r:id="rId2"/>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2019/11/22</a:t>
            </a:fld>
            <a:endParaRPr lang="zh-CN" altLang="en-US"/>
          </a:p>
        </p:txBody>
      </p:sp>
      <p:sp>
        <p:nvSpPr>
          <p:cNvPr id="17" name="页脚占位符 16"/>
          <p:cNvSpPr>
            <a:spLocks noGrp="1"/>
          </p:cNvSpPr>
          <p:nvPr>
            <p:ph type="ftr" sz="quarter" idx="11"/>
            <p:custDataLst>
              <p:tags r:id="rId3"/>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lvl1pPr>
              <a:defRPr u="none" strike="noStrike" kern="1200" cap="none" spc="0" normalizeH="0">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3" name="副标题 2"/>
          <p:cNvSpPr>
            <a:spLocks noGrp="1"/>
          </p:cNvSpPr>
          <p:nvPr>
            <p:ph type="subTitle" idx="1" hasCustomPrompt="1"/>
            <p:custDataLst>
              <p:tags r:id="rId5"/>
            </p:custDataLst>
          </p:nvPr>
        </p:nvSpPr>
        <p:spPr>
          <a:xfrm>
            <a:off x="4048689" y="4047160"/>
            <a:ext cx="5985018" cy="567822"/>
          </a:xfrm>
        </p:spPr>
        <p:txBody>
          <a:bodyPr lIns="90000" tIns="46800" rIns="90000" bIns="46800">
            <a:normAutofit/>
          </a:bodyPr>
          <a:lstStyle>
            <a:lvl1pPr marL="0" indent="0" algn="ctr" eaLnBrk="1" fontAlgn="auto" latinLnBrk="0" hangingPunct="1">
              <a:lnSpc>
                <a:spcPct val="100000"/>
              </a:lnSpc>
              <a:buNone/>
              <a:defRPr sz="2770" u="none" strike="noStrike" kern="1200" cap="none" spc="0" normalizeH="0" baseline="0">
                <a:solidFill>
                  <a:schemeClr val="accent5"/>
                </a:solidFill>
                <a:uFillTx/>
                <a:latin typeface="Arial" panose="020B0604020202020204" pitchFamily="34" charset="0"/>
                <a:ea typeface="微软雅黑" panose="020B0503020204020204" pitchFamily="34" charset="-122"/>
              </a:defRPr>
            </a:lvl1pPr>
            <a:lvl2pPr marL="528320" indent="0" algn="ctr">
              <a:buNone/>
              <a:defRPr sz="2310"/>
            </a:lvl2pPr>
            <a:lvl3pPr marL="1056005" indent="0" algn="ctr">
              <a:buNone/>
              <a:defRPr sz="2080"/>
            </a:lvl3pPr>
            <a:lvl4pPr marL="1584325" indent="0" algn="ctr">
              <a:buNone/>
              <a:defRPr sz="1850"/>
            </a:lvl4pPr>
            <a:lvl5pPr marL="2112645" indent="0" algn="ctr">
              <a:buNone/>
              <a:defRPr sz="1850"/>
            </a:lvl5pPr>
            <a:lvl6pPr marL="2640330" indent="0" algn="ctr">
              <a:buNone/>
              <a:defRPr sz="1850"/>
            </a:lvl6pPr>
            <a:lvl7pPr marL="3168650" indent="0" algn="ctr">
              <a:buNone/>
              <a:defRPr sz="1850"/>
            </a:lvl7pPr>
            <a:lvl8pPr marL="3696335" indent="0" algn="ctr">
              <a:buNone/>
              <a:defRPr sz="1850"/>
            </a:lvl8pPr>
            <a:lvl9pPr marL="4224655" indent="0" algn="ctr">
              <a:buNone/>
              <a:defRPr sz="1850"/>
            </a:lvl9pPr>
          </a:lstStyle>
          <a:p>
            <a:r>
              <a:rPr lang="zh-CN" altLang="en-US" dirty="0"/>
              <a:t>单击此处编辑副标题</a:t>
            </a:r>
          </a:p>
        </p:txBody>
      </p:sp>
      <p:sp>
        <p:nvSpPr>
          <p:cNvPr id="2" name="标题 1"/>
          <p:cNvSpPr>
            <a:spLocks noGrp="1"/>
          </p:cNvSpPr>
          <p:nvPr>
            <p:ph type="ctrTitle" hasCustomPrompt="1"/>
            <p:custDataLst>
              <p:tags r:id="rId6"/>
            </p:custDataLst>
          </p:nvPr>
        </p:nvSpPr>
        <p:spPr>
          <a:xfrm>
            <a:off x="2560136" y="2957155"/>
            <a:ext cx="8962124" cy="1019836"/>
          </a:xfrm>
        </p:spPr>
        <p:txBody>
          <a:bodyPr lIns="90000" tIns="46800" rIns="90000" bIns="46800" anchor="b" anchorCtr="0">
            <a:normAutofit/>
          </a:bodyPr>
          <a:lstStyle>
            <a:lvl1pPr algn="ctr">
              <a:defRPr sz="6235" spc="600" baseline="0">
                <a:solidFill>
                  <a:schemeClr val="accent1"/>
                </a:solidFill>
                <a:ea typeface="汉仪旗黑-85S" panose="00020600040101010101" pitchFamily="18" charset="-122"/>
              </a:defRPr>
            </a:lvl1pPr>
          </a:lstStyle>
          <a:p>
            <a:r>
              <a:rPr lang="zh-CN" altLang="en-US" dirty="0"/>
              <a:t>单击此处编辑标题</a:t>
            </a:r>
          </a:p>
        </p:txBody>
      </p:sp>
      <p:sp>
        <p:nvSpPr>
          <p:cNvPr id="5" name="文本占位符 4"/>
          <p:cNvSpPr>
            <a:spLocks noGrp="1"/>
          </p:cNvSpPr>
          <p:nvPr>
            <p:ph type="body" sz="quarter" idx="13" hasCustomPrompt="1"/>
            <p:custDataLst>
              <p:tags r:id="rId7"/>
            </p:custDataLst>
          </p:nvPr>
        </p:nvSpPr>
        <p:spPr>
          <a:xfrm>
            <a:off x="5210485" y="5187343"/>
            <a:ext cx="1597544" cy="548352"/>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pitchFamily="34" charset="-122"/>
              </a:defRPr>
            </a:lvl1pPr>
            <a:lvl2pPr marL="528320" indent="0">
              <a:buNone/>
              <a:defRPr/>
            </a:lvl2pPr>
            <a:lvl3pPr marL="1056005" indent="0">
              <a:buNone/>
              <a:defRPr/>
            </a:lvl3pPr>
            <a:lvl4pPr marL="1584325" indent="0">
              <a:buNone/>
              <a:defRPr/>
            </a:lvl4pPr>
            <a:lvl5pPr marL="2112645" indent="0">
              <a:buNone/>
              <a:defRPr/>
            </a:lvl5pPr>
          </a:lstStyle>
          <a:p>
            <a:pPr lvl="0"/>
            <a:r>
              <a:rPr lang="zh-CN" altLang="en-US" dirty="0"/>
              <a:t>编辑文本</a:t>
            </a:r>
          </a:p>
        </p:txBody>
      </p:sp>
      <p:sp>
        <p:nvSpPr>
          <p:cNvPr id="14" name="文本占位符 13"/>
          <p:cNvSpPr>
            <a:spLocks noGrp="1"/>
          </p:cNvSpPr>
          <p:nvPr>
            <p:ph type="body" sz="quarter" idx="14" hasCustomPrompt="1"/>
            <p:custDataLst>
              <p:tags r:id="rId8"/>
            </p:custDataLst>
          </p:nvPr>
        </p:nvSpPr>
        <p:spPr>
          <a:xfrm>
            <a:off x="7041198" y="5187343"/>
            <a:ext cx="1597543" cy="548352"/>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tx1">
                    <a:lumMod val="85000"/>
                    <a:lumOff val="15000"/>
                  </a:schemeClr>
                </a:solidFill>
                <a:latin typeface="Arial" panose="020B0604020202020204" pitchFamily="34" charset="0"/>
                <a:ea typeface="微软雅黑" panose="020B0503020204020204" pitchFamily="34" charset="-122"/>
              </a:defRPr>
            </a:lvl1pPr>
            <a:lvl2pPr marL="528320" indent="0">
              <a:buNone/>
              <a:defRPr/>
            </a:lvl2pPr>
            <a:lvl3pPr marL="1056005" indent="0">
              <a:buNone/>
              <a:defRPr/>
            </a:lvl3pPr>
            <a:lvl4pPr marL="1584325" indent="0">
              <a:buNone/>
              <a:defRPr/>
            </a:lvl4pPr>
            <a:lvl5pPr marL="2112645" indent="0">
              <a:buNone/>
              <a:defRPr/>
            </a:lvl5pPr>
          </a:lstStyle>
          <a:p>
            <a:pPr lvl="0"/>
            <a:r>
              <a:rPr lang="zh-CN" altLang="en-US" dirty="0"/>
              <a:t>编辑文本</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7"/>
          <a:stretch>
            <a:fillRect/>
          </a:stretch>
        </p:blipFill>
        <p:spPr>
          <a:xfrm>
            <a:off x="0" y="-17604"/>
            <a:ext cx="14082395" cy="2364018"/>
          </a:xfrm>
          <a:prstGeom prst="rect">
            <a:avLst/>
          </a:prstGeom>
        </p:spPr>
      </p:pic>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2019/11/22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773804" y="1100235"/>
            <a:ext cx="12534899" cy="622468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11"/>
          <a:stretch>
            <a:fillRect/>
          </a:stretch>
        </p:blipFill>
        <p:spPr>
          <a:xfrm>
            <a:off x="0" y="7135332"/>
            <a:ext cx="14082395" cy="1346735"/>
          </a:xfrm>
          <a:prstGeom prst="rect">
            <a:avLst/>
          </a:prstGeom>
        </p:spPr>
      </p:pic>
      <p:pic>
        <p:nvPicPr>
          <p:cNvPr id="6" name="图片 5"/>
          <p:cNvPicPr>
            <a:picLocks noChangeAspect="1"/>
          </p:cNvPicPr>
          <p:nvPr>
            <p:custDataLst>
              <p:tags r:id="rId2"/>
            </p:custDataLst>
          </p:nvPr>
        </p:nvPicPr>
        <p:blipFill>
          <a:blip r:embed="rId12"/>
          <a:stretch>
            <a:fillRect/>
          </a:stretch>
        </p:blipFill>
        <p:spPr>
          <a:xfrm>
            <a:off x="0" y="41075"/>
            <a:ext cx="14082395" cy="2364018"/>
          </a:xfrm>
          <a:prstGeom prst="rect">
            <a:avLst/>
          </a:prstGeom>
        </p:spPr>
      </p:pic>
      <p:sp>
        <p:nvSpPr>
          <p:cNvPr id="2" name="标题 1"/>
          <p:cNvSpPr>
            <a:spLocks noGrp="1"/>
          </p:cNvSpPr>
          <p:nvPr>
            <p:ph type="title" hasCustomPrompt="1"/>
            <p:custDataLst>
              <p:tags r:id="rId3"/>
            </p:custDataLst>
          </p:nvPr>
        </p:nvSpPr>
        <p:spPr>
          <a:xfrm>
            <a:off x="3610276" y="2797377"/>
            <a:ext cx="6861843" cy="1543937"/>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8315"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2019/11/22</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pic>
        <p:nvPicPr>
          <p:cNvPr id="9" name="图片 8"/>
          <p:cNvPicPr>
            <a:picLocks noChangeAspect="1"/>
          </p:cNvPicPr>
          <p:nvPr>
            <p:custDataLst>
              <p:tags r:id="rId7"/>
            </p:custDataLst>
          </p:nvPr>
        </p:nvPicPr>
        <p:blipFill rotWithShape="1">
          <a:blip r:embed="rId13"/>
          <a:srcRect/>
          <a:stretch>
            <a:fillRect/>
          </a:stretch>
        </p:blipFill>
        <p:spPr>
          <a:xfrm>
            <a:off x="0" y="-3"/>
            <a:ext cx="14082395" cy="1969407"/>
          </a:xfrm>
          <a:prstGeom prst="rect">
            <a:avLst/>
          </a:prstGeom>
        </p:spPr>
      </p:pic>
      <p:sp>
        <p:nvSpPr>
          <p:cNvPr id="13" name="文本占位符 12"/>
          <p:cNvSpPr>
            <a:spLocks noGrp="1"/>
          </p:cNvSpPr>
          <p:nvPr>
            <p:ph type="body" sz="quarter" idx="13" hasCustomPrompt="1"/>
            <p:custDataLst>
              <p:tags r:id="rId8"/>
            </p:custDataLst>
          </p:nvPr>
        </p:nvSpPr>
        <p:spPr>
          <a:xfrm>
            <a:off x="5351012" y="5009499"/>
            <a:ext cx="1503994" cy="654120"/>
          </a:xfrm>
          <a:solidFill>
            <a:schemeClr val="accent1"/>
          </a:solidFill>
        </p:spPr>
        <p:txBody>
          <a:bodyPr/>
          <a:lstStyle>
            <a:lvl1pPr marL="0" indent="0" algn="r">
              <a:buNone/>
              <a:defRPr>
                <a:solidFill>
                  <a:schemeClr val="bg1"/>
                </a:solidFill>
              </a:defRPr>
            </a:lvl1pPr>
            <a:lvl2pPr marL="528320" indent="0">
              <a:buNone/>
              <a:defRPr/>
            </a:lvl2pPr>
            <a:lvl3pPr marL="1056005" indent="0">
              <a:buNone/>
              <a:defRPr/>
            </a:lvl3pPr>
            <a:lvl4pPr marL="1584325" indent="0">
              <a:buNone/>
              <a:defRPr/>
            </a:lvl4pPr>
            <a:lvl5pPr marL="2112645" indent="0">
              <a:buNone/>
              <a:defRPr/>
            </a:lvl5pPr>
          </a:lstStyle>
          <a:p>
            <a:pPr lvl="0"/>
            <a:r>
              <a:rPr lang="zh-CN" altLang="en-US" dirty="0"/>
              <a:t>编辑文本</a:t>
            </a:r>
          </a:p>
        </p:txBody>
      </p:sp>
      <p:sp>
        <p:nvSpPr>
          <p:cNvPr id="15" name="文本占位符 14"/>
          <p:cNvSpPr>
            <a:spLocks noGrp="1"/>
          </p:cNvSpPr>
          <p:nvPr>
            <p:ph type="body" sz="quarter" idx="14" hasCustomPrompt="1"/>
            <p:custDataLst>
              <p:tags r:id="rId9"/>
            </p:custDataLst>
          </p:nvPr>
        </p:nvSpPr>
        <p:spPr>
          <a:xfrm>
            <a:off x="7227390" y="5009499"/>
            <a:ext cx="1503996" cy="654120"/>
          </a:xfrm>
          <a:ln>
            <a:solidFill>
              <a:schemeClr val="accent1"/>
            </a:solidFill>
          </a:ln>
        </p:spPr>
        <p:txBody>
          <a:bodyPr/>
          <a:lstStyle>
            <a:lvl1pPr marL="0" indent="0">
              <a:buNone/>
              <a:defRPr>
                <a:solidFill>
                  <a:schemeClr val="tx1">
                    <a:lumMod val="85000"/>
                    <a:lumOff val="15000"/>
                  </a:schemeClr>
                </a:solidFill>
              </a:defRPr>
            </a:lvl1pPr>
            <a:lvl2pPr marL="528320" indent="0">
              <a:buNone/>
              <a:defRPr/>
            </a:lvl2pPr>
            <a:lvl3pPr marL="1056005" indent="0">
              <a:buNone/>
              <a:defRPr/>
            </a:lvl3pPr>
            <a:lvl4pPr marL="1584325" indent="0">
              <a:buNone/>
              <a:defRPr/>
            </a:lvl4pPr>
            <a:lvl5pPr marL="2112645" indent="0">
              <a:buNone/>
              <a:defRPr/>
            </a:lvl5pPr>
          </a:lstStyle>
          <a:p>
            <a:pPr lvl="0"/>
            <a:r>
              <a:rPr lang="zh-CN" altLang="en-US" dirty="0"/>
              <a:t>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Autofit/>
          </a:bodyPr>
          <a:lstStyle>
            <a:lvl1pPr>
              <a:defRPr sz="277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2019/11/22</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pic>
        <p:nvPicPr>
          <p:cNvPr id="18" name="图片 17"/>
          <p:cNvPicPr>
            <a:picLocks noChangeAspect="1"/>
          </p:cNvPicPr>
          <p:nvPr>
            <p:custDataLst>
              <p:tags r:id="rId5"/>
            </p:custDataLst>
          </p:nvPr>
        </p:nvPicPr>
        <p:blipFill>
          <a:blip r:embed="rId7"/>
          <a:stretch>
            <a:fillRect/>
          </a:stretch>
        </p:blipFill>
        <p:spPr>
          <a:xfrm>
            <a:off x="0" y="7135332"/>
            <a:ext cx="14082395" cy="15191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rgbClr val="C8E0F5"/>
        </a:solidFill>
        <a:effectLst/>
      </p:bgPr>
    </p:bg>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4082395" cy="7921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baseline="0" dirty="0">
              <a:latin typeface="Arial" panose="020B0604020202020204" pitchFamily="34" charset="0"/>
              <a:ea typeface="微软雅黑" panose="020B0503020204020204" pitchFamily="34" charset="-122"/>
            </a:endParaRPr>
          </a:p>
        </p:txBody>
      </p:sp>
      <p:sp>
        <p:nvSpPr>
          <p:cNvPr id="6" name="矩形 5"/>
          <p:cNvSpPr/>
          <p:nvPr>
            <p:custDataLst>
              <p:tags r:id="rId2"/>
            </p:custDataLst>
          </p:nvPr>
        </p:nvSpPr>
        <p:spPr>
          <a:xfrm>
            <a:off x="330790" y="315398"/>
            <a:ext cx="13417149" cy="7290829"/>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2770" baseline="0" dirty="0">
              <a:latin typeface="Arial" panose="020B0604020202020204" pitchFamily="34" charset="0"/>
              <a:ea typeface="微软雅黑" panose="020B0503020204020204" pitchFamily="34" charset="-122"/>
              <a:sym typeface="+mn-ea"/>
            </a:endParaRP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2019/11/22</a:t>
            </a:fld>
            <a:endParaRPr lang="zh-CN" altLang="en-US"/>
          </a:p>
        </p:txBody>
      </p:sp>
      <p:sp>
        <p:nvSpPr>
          <p:cNvPr id="2" name="标题 1"/>
          <p:cNvSpPr>
            <a:spLocks noGrp="1"/>
          </p:cNvSpPr>
          <p:nvPr>
            <p:ph type="title" hasCustomPrompt="1"/>
            <p:custDataLst>
              <p:tags r:id="rId4"/>
            </p:custDataLst>
          </p:nvPr>
        </p:nvSpPr>
        <p:spPr>
          <a:xfrm>
            <a:off x="1480315" y="1442942"/>
            <a:ext cx="11118993" cy="835825"/>
          </a:xfrm>
        </p:spPr>
        <p:txBody>
          <a:bodyPr anchor="ctr"/>
          <a:lstStyle>
            <a:lvl1pPr>
              <a:defRPr sz="3695"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479752" y="2499158"/>
            <a:ext cx="11119224" cy="3979525"/>
          </a:xfrm>
        </p:spPr>
        <p:txBody>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pic>
        <p:nvPicPr>
          <p:cNvPr id="10" name="图片 9" descr="C:\Users\kingsoft\Desktop\图片7副本.png图片7副本"/>
          <p:cNvPicPr>
            <a:picLocks noChangeAspect="1"/>
          </p:cNvPicPr>
          <p:nvPr>
            <p:custDataLst>
              <p:tags r:id="rId8"/>
            </p:custDataLst>
          </p:nvPr>
        </p:nvPicPr>
        <p:blipFill rotWithShape="1">
          <a:blip r:embed="rId10"/>
          <a:srcRect/>
          <a:stretch>
            <a:fillRect/>
          </a:stretch>
        </p:blipFill>
        <p:spPr>
          <a:xfrm flipH="1">
            <a:off x="8169225" y="5698287"/>
            <a:ext cx="5578711" cy="190793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3" name="矩形 12"/>
          <p:cNvSpPr/>
          <p:nvPr>
            <p:custDataLst>
              <p:tags r:id="rId1"/>
            </p:custDataLst>
          </p:nvPr>
        </p:nvSpPr>
        <p:spPr>
          <a:xfrm>
            <a:off x="0" y="0"/>
            <a:ext cx="5571348" cy="792235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2770" dirty="0">
              <a:solidFill>
                <a:schemeClr val="accent1"/>
              </a:solidFill>
              <a:sym typeface="+mn-ea"/>
            </a:endParaRPr>
          </a:p>
        </p:txBody>
      </p:sp>
      <p:sp>
        <p:nvSpPr>
          <p:cNvPr id="2" name="标题 1"/>
          <p:cNvSpPr>
            <a:spLocks noGrp="1"/>
          </p:cNvSpPr>
          <p:nvPr>
            <p:ph type="title" hasCustomPrompt="1"/>
            <p:custDataLst>
              <p:tags r:id="rId2"/>
            </p:custDataLst>
          </p:nvPr>
        </p:nvSpPr>
        <p:spPr>
          <a:xfrm>
            <a:off x="673626" y="889883"/>
            <a:ext cx="4574006" cy="1018792"/>
          </a:xfrm>
        </p:spPr>
        <p:txBody>
          <a:bodyPr anchor="ctr"/>
          <a:lstStyle>
            <a:lvl1pPr>
              <a:defRPr sz="4160" baseline="0">
                <a:solidFill>
                  <a:schemeClr val="bg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2019/11/22</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77785" y="2037583"/>
            <a:ext cx="4569848" cy="4728025"/>
          </a:xfrm>
        </p:spPr>
        <p:txBody>
          <a:bodyPr/>
          <a:lstStyle>
            <a:lvl1pPr>
              <a:defRPr sz="1615" baseline="0">
                <a:solidFill>
                  <a:schemeClr val="bg1"/>
                </a:solidFill>
                <a:latin typeface="Arial" panose="020B0604020202020204" pitchFamily="34" charset="0"/>
                <a:ea typeface="微软雅黑" panose="020B0503020204020204" pitchFamily="34" charset="-122"/>
              </a:defRPr>
            </a:lvl1pPr>
            <a:lvl2pPr>
              <a:defRPr sz="1615" baseline="0">
                <a:solidFill>
                  <a:schemeClr val="bg1"/>
                </a:solidFill>
                <a:latin typeface="Arial" panose="020B0604020202020204" pitchFamily="34" charset="0"/>
                <a:ea typeface="微软雅黑" panose="020B0503020204020204" pitchFamily="34" charset="-122"/>
              </a:defRPr>
            </a:lvl2pPr>
            <a:lvl3pPr>
              <a:defRPr sz="1615" baseline="0">
                <a:solidFill>
                  <a:schemeClr val="bg1"/>
                </a:solidFill>
                <a:latin typeface="Arial" panose="020B0604020202020204" pitchFamily="34" charset="0"/>
                <a:ea typeface="微软雅黑" panose="020B0503020204020204" pitchFamily="34" charset="-122"/>
              </a:defRPr>
            </a:lvl3pPr>
            <a:lvl4pPr>
              <a:defRPr sz="1615" baseline="0">
                <a:solidFill>
                  <a:schemeClr val="bg1"/>
                </a:solidFill>
                <a:latin typeface="Arial" panose="020B0604020202020204" pitchFamily="34" charset="0"/>
                <a:ea typeface="微软雅黑" panose="020B0503020204020204" pitchFamily="34" charset="-122"/>
              </a:defRPr>
            </a:lvl4pPr>
            <a:lvl5pPr>
              <a:defRPr sz="1615"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内容占位符 8"/>
          <p:cNvSpPr>
            <a:spLocks noGrp="1"/>
          </p:cNvSpPr>
          <p:nvPr>
            <p:ph sz="quarter" idx="14"/>
            <p:custDataLst>
              <p:tags r:id="rId7"/>
            </p:custDataLst>
          </p:nvPr>
        </p:nvSpPr>
        <p:spPr>
          <a:xfrm>
            <a:off x="5892152" y="889350"/>
            <a:ext cx="7484738" cy="5877038"/>
          </a:xfrm>
        </p:spPr>
        <p:txBody>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pic>
        <p:nvPicPr>
          <p:cNvPr id="10" name="图片 9" descr="C:\Users\kingsoft\Desktop\图片7副本.png图片7副本"/>
          <p:cNvPicPr>
            <a:picLocks noChangeAspect="1"/>
          </p:cNvPicPr>
          <p:nvPr>
            <p:custDataLst>
              <p:tags r:id="rId8"/>
            </p:custDataLst>
          </p:nvPr>
        </p:nvPicPr>
        <p:blipFill rotWithShape="1">
          <a:blip r:embed="rId10"/>
          <a:srcRect/>
          <a:stretch>
            <a:fillRect/>
          </a:stretch>
        </p:blipFill>
        <p:spPr>
          <a:xfrm flipH="1">
            <a:off x="9508385" y="6154079"/>
            <a:ext cx="4574007" cy="176754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3" name="矩形 12"/>
          <p:cNvSpPr/>
          <p:nvPr>
            <p:custDataLst>
              <p:tags r:id="rId1"/>
            </p:custDataLst>
          </p:nvPr>
        </p:nvSpPr>
        <p:spPr>
          <a:xfrm>
            <a:off x="0" y="0"/>
            <a:ext cx="14082395" cy="3077167"/>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2770">
              <a:sym typeface="+mn-ea"/>
            </a:endParaRPr>
          </a:p>
        </p:txBody>
      </p:sp>
      <p:sp>
        <p:nvSpPr>
          <p:cNvPr id="2" name="标题 1"/>
          <p:cNvSpPr>
            <a:spLocks noGrp="1"/>
          </p:cNvSpPr>
          <p:nvPr>
            <p:ph type="title"/>
            <p:custDataLst>
              <p:tags r:id="rId2"/>
            </p:custDataLst>
          </p:nvPr>
        </p:nvSpPr>
        <p:spPr>
          <a:xfrm>
            <a:off x="706892" y="902358"/>
            <a:ext cx="12678314" cy="723550"/>
          </a:xfrm>
        </p:spPr>
        <p:txBody>
          <a:bodyPr anchor="ctr"/>
          <a:lstStyle>
            <a:lvl1pPr algn="ctr">
              <a:defRPr sz="416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2019/11/22</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706892" y="1916992"/>
            <a:ext cx="12677823" cy="956417"/>
          </a:xfrm>
        </p:spPr>
        <p:txBody>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707787" y="3243500"/>
            <a:ext cx="12665839" cy="3962892"/>
          </a:xfrm>
        </p:spPr>
        <p:txBody>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pic>
        <p:nvPicPr>
          <p:cNvPr id="16" name="图片 15" descr="C:\Users\kingsoft\Desktop\图片7副本.png图片7副本"/>
          <p:cNvPicPr>
            <a:picLocks noChangeAspect="1"/>
          </p:cNvPicPr>
          <p:nvPr>
            <p:custDataLst>
              <p:tags r:id="rId8"/>
            </p:custDataLst>
          </p:nvPr>
        </p:nvPicPr>
        <p:blipFill rotWithShape="1">
          <a:blip r:embed="rId10"/>
          <a:srcRect/>
          <a:stretch>
            <a:fillRect/>
          </a:stretch>
        </p:blipFill>
        <p:spPr>
          <a:xfrm flipH="1">
            <a:off x="9508385" y="6154079"/>
            <a:ext cx="4574007" cy="176754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8" name="图片 17"/>
          <p:cNvPicPr>
            <a:picLocks noChangeAspect="1"/>
          </p:cNvPicPr>
          <p:nvPr>
            <p:custDataLst>
              <p:tags r:id="rId1"/>
            </p:custDataLst>
          </p:nvPr>
        </p:nvPicPr>
        <p:blipFill>
          <a:blip r:embed="rId10"/>
          <a:stretch>
            <a:fillRect/>
          </a:stretch>
        </p:blipFill>
        <p:spPr>
          <a:xfrm>
            <a:off x="4401" y="0"/>
            <a:ext cx="14082395" cy="2281868"/>
          </a:xfrm>
          <a:prstGeom prst="rect">
            <a:avLst/>
          </a:prstGeom>
        </p:spPr>
      </p:pic>
      <p:sp>
        <p:nvSpPr>
          <p:cNvPr id="13" name="矩形 12"/>
          <p:cNvSpPr/>
          <p:nvPr>
            <p:custDataLst>
              <p:tags r:id="rId2"/>
            </p:custDataLst>
          </p:nvPr>
        </p:nvSpPr>
        <p:spPr>
          <a:xfrm>
            <a:off x="0" y="5823862"/>
            <a:ext cx="14082395" cy="2112432"/>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2770">
              <a:sym typeface="+mn-ea"/>
            </a:endParaRPr>
          </a:p>
        </p:txBody>
      </p:sp>
      <p:sp>
        <p:nvSpPr>
          <p:cNvPr id="2" name="标题 1"/>
          <p:cNvSpPr>
            <a:spLocks noGrp="1"/>
          </p:cNvSpPr>
          <p:nvPr>
            <p:ph type="title"/>
            <p:custDataLst>
              <p:tags r:id="rId3"/>
            </p:custDataLst>
          </p:nvPr>
        </p:nvSpPr>
        <p:spPr>
          <a:xfrm>
            <a:off x="698576" y="773450"/>
            <a:ext cx="12678314" cy="652858"/>
          </a:xfrm>
        </p:spPr>
        <p:txBody>
          <a:bodyPr anchor="ctr"/>
          <a:lstStyle>
            <a:lvl1pPr algn="ctr">
              <a:defRPr sz="3695"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2019/11/22</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98618" y="1941942"/>
            <a:ext cx="12694946" cy="3709233"/>
          </a:xfrm>
        </p:spPr>
        <p:txBody>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文本占位符 8"/>
          <p:cNvSpPr>
            <a:spLocks noGrp="1"/>
          </p:cNvSpPr>
          <p:nvPr>
            <p:ph type="body" sz="quarter" idx="14"/>
            <p:custDataLst>
              <p:tags r:id="rId8"/>
            </p:custDataLst>
          </p:nvPr>
        </p:nvSpPr>
        <p:spPr>
          <a:xfrm>
            <a:off x="686101" y="5983842"/>
            <a:ext cx="12707421" cy="1168492"/>
          </a:xfrm>
        </p:spPr>
        <p:txBody>
          <a:bodyPr/>
          <a:lstStyle>
            <a:lvl1pPr marL="0" indent="0">
              <a:buNone/>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8" name="图片 17"/>
          <p:cNvPicPr>
            <a:picLocks noChangeAspect="1"/>
          </p:cNvPicPr>
          <p:nvPr>
            <p:custDataLst>
              <p:tags r:id="rId1"/>
            </p:custDataLst>
          </p:nvPr>
        </p:nvPicPr>
        <p:blipFill>
          <a:blip r:embed="rId12"/>
          <a:stretch>
            <a:fillRect/>
          </a:stretch>
        </p:blipFill>
        <p:spPr>
          <a:xfrm>
            <a:off x="2934" y="7135332"/>
            <a:ext cx="14082395" cy="1422180"/>
          </a:xfrm>
          <a:prstGeom prst="rect">
            <a:avLst/>
          </a:prstGeom>
        </p:spPr>
      </p:pic>
      <p:sp>
        <p:nvSpPr>
          <p:cNvPr id="15" name="矩形 14"/>
          <p:cNvSpPr/>
          <p:nvPr>
            <p:custDataLst>
              <p:tags r:id="rId2"/>
            </p:custDataLst>
          </p:nvPr>
        </p:nvSpPr>
        <p:spPr>
          <a:xfrm>
            <a:off x="0" y="0"/>
            <a:ext cx="14082395" cy="105622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2770">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3"/>
            </p:custDataLst>
          </p:nvPr>
        </p:nvSpPr>
        <p:spPr>
          <a:xfrm>
            <a:off x="669468" y="274450"/>
            <a:ext cx="12749003" cy="510509"/>
          </a:xfrm>
        </p:spPr>
        <p:txBody>
          <a:bodyPr>
            <a:normAutofit/>
          </a:bodyPr>
          <a:lstStyle>
            <a:lvl1pPr>
              <a:defRPr sz="3235"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4"/>
            </p:custDataLst>
          </p:nvPr>
        </p:nvSpPr>
        <p:spPr>
          <a:xfrm>
            <a:off x="669468" y="1921150"/>
            <a:ext cx="6170750" cy="3343300"/>
          </a:xfrm>
        </p:spPr>
        <p:txBody>
          <a:bodyPr>
            <a:normAutofit/>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2019/11/22</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
        <p:nvSpPr>
          <p:cNvPr id="9" name="内容占位符 8"/>
          <p:cNvSpPr>
            <a:spLocks noGrp="1"/>
          </p:cNvSpPr>
          <p:nvPr>
            <p:ph sz="quarter" idx="14"/>
            <p:custDataLst>
              <p:tags r:id="rId8"/>
            </p:custDataLst>
          </p:nvPr>
        </p:nvSpPr>
        <p:spPr>
          <a:xfrm>
            <a:off x="7210297" y="1921150"/>
            <a:ext cx="6199858" cy="3343300"/>
          </a:xfrm>
        </p:spPr>
        <p:txBody>
          <a:bodyPr>
            <a:normAutofit/>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615"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615"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615"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615"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11" name="文本占位符 10"/>
          <p:cNvSpPr>
            <a:spLocks noGrp="1"/>
          </p:cNvSpPr>
          <p:nvPr>
            <p:ph type="body" sz="quarter" idx="15"/>
            <p:custDataLst>
              <p:tags r:id="rId9"/>
            </p:custDataLst>
          </p:nvPr>
        </p:nvSpPr>
        <p:spPr>
          <a:xfrm>
            <a:off x="661152" y="5563850"/>
            <a:ext cx="6170750" cy="902358"/>
          </a:xfrm>
        </p:spPr>
        <p:txBody>
          <a:bodyPr>
            <a:normAutofit/>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7222772" y="5559692"/>
            <a:ext cx="6199858" cy="902358"/>
          </a:xfrm>
        </p:spPr>
        <p:txBody>
          <a:bodyPr>
            <a:normAutofit/>
          </a:bodyPr>
          <a:lstStyle>
            <a:lvl1pPr>
              <a:defRPr sz="1615"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p:custDataLst>
              <p:tags r:id="rId1"/>
            </p:custDataLst>
          </p:nvPr>
        </p:nvSpPr>
        <p:spPr>
          <a:xfrm>
            <a:off x="0" y="1107993"/>
            <a:ext cx="14082395" cy="570564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2770">
              <a:sym typeface="+mn-ea"/>
            </a:endParaRP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2019/11/22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pic>
        <p:nvPicPr>
          <p:cNvPr id="9" name="图片 8" descr="C:\Users\kingsoft\Desktop\图片7副本.png图片7副本"/>
          <p:cNvPicPr>
            <a:picLocks noChangeAspect="1"/>
          </p:cNvPicPr>
          <p:nvPr>
            <p:custDataLst>
              <p:tags r:id="rId5"/>
            </p:custDataLst>
          </p:nvPr>
        </p:nvPicPr>
        <p:blipFill rotWithShape="1">
          <a:blip r:embed="rId10"/>
          <a:srcRect/>
          <a:stretch>
            <a:fillRect/>
          </a:stretch>
        </p:blipFill>
        <p:spPr>
          <a:xfrm flipH="1">
            <a:off x="9736029" y="5679859"/>
            <a:ext cx="4346365" cy="1134205"/>
          </a:xfrm>
          <a:prstGeom prst="rect">
            <a:avLst/>
          </a:prstGeom>
        </p:spPr>
      </p:pic>
      <p:pic>
        <p:nvPicPr>
          <p:cNvPr id="10" name="图片 9" descr="C:\Users\kingsoft\Desktop\图片7副本.png图片7副本"/>
          <p:cNvPicPr>
            <a:picLocks noChangeAspect="1"/>
          </p:cNvPicPr>
          <p:nvPr>
            <p:custDataLst>
              <p:tags r:id="rId6"/>
            </p:custDataLst>
          </p:nvPr>
        </p:nvPicPr>
        <p:blipFill rotWithShape="1">
          <a:blip r:embed="rId11"/>
          <a:srcRect/>
          <a:stretch>
            <a:fillRect/>
          </a:stretch>
        </p:blipFill>
        <p:spPr>
          <a:xfrm rot="10800000" flipH="1">
            <a:off x="0" y="460"/>
            <a:ext cx="5444459" cy="1420758"/>
          </a:xfrm>
          <a:prstGeom prst="rect">
            <a:avLst/>
          </a:prstGeom>
        </p:spPr>
      </p:pic>
      <p:sp>
        <p:nvSpPr>
          <p:cNvPr id="2" name="标题 1"/>
          <p:cNvSpPr>
            <a:spLocks noGrp="1"/>
          </p:cNvSpPr>
          <p:nvPr>
            <p:ph type="title" hasCustomPrompt="1"/>
            <p:custDataLst>
              <p:tags r:id="rId7"/>
            </p:custDataLst>
          </p:nvPr>
        </p:nvSpPr>
        <p:spPr>
          <a:xfrm>
            <a:off x="1758913" y="1546900"/>
            <a:ext cx="10561796" cy="2756975"/>
          </a:xfrm>
        </p:spPr>
        <p:txBody>
          <a:bodyPr anchor="b"/>
          <a:lstStyle>
            <a:lvl1pPr algn="ctr">
              <a:defRPr sz="693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文本占位符 6"/>
          <p:cNvSpPr>
            <a:spLocks noGrp="1"/>
          </p:cNvSpPr>
          <p:nvPr>
            <p:ph type="body" sz="quarter" idx="13"/>
            <p:custDataLst>
              <p:tags r:id="rId8"/>
            </p:custDataLst>
          </p:nvPr>
        </p:nvSpPr>
        <p:spPr>
          <a:xfrm>
            <a:off x="1758466" y="4461892"/>
            <a:ext cx="10561796" cy="1912833"/>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73749" y="511976"/>
            <a:ext cx="12534899" cy="510509"/>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773749" y="1100235"/>
            <a:ext cx="12534899" cy="6224687"/>
          </a:xfrm>
        </p:spPr>
        <p:txBody>
          <a:bodyPr vert="horz" lIns="90000" tIns="46800" rIns="90000" bIns="46800" rtlCol="0">
            <a:normAutofit/>
          </a:bodyPr>
          <a:lstStyle>
            <a:lvl1pPr marL="264160" marR="0" lvl="0"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791845" marR="0" lvl="1" indent="-26416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320165" marR="0" lvl="2"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848485" marR="0" lvl="3"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376170" marR="0" lvl="4"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2019/11/22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7" name="图片 6"/>
          <p:cNvPicPr>
            <a:picLocks noChangeAspect="1"/>
          </p:cNvPicPr>
          <p:nvPr>
            <p:custDataLst>
              <p:tags r:id="rId6"/>
            </p:custDataLst>
          </p:nvPr>
        </p:nvPicPr>
        <p:blipFill>
          <a:blip r:embed="rId8"/>
          <a:stretch>
            <a:fillRect/>
          </a:stretch>
        </p:blipFill>
        <p:spPr>
          <a:xfrm>
            <a:off x="0" y="7135332"/>
            <a:ext cx="14082395" cy="152995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8"/>
          <a:stretch>
            <a:fillRect/>
          </a:stretch>
        </p:blipFill>
        <p:spPr>
          <a:xfrm>
            <a:off x="0" y="41075"/>
            <a:ext cx="14082395" cy="2364018"/>
          </a:xfrm>
          <a:prstGeom prst="rect">
            <a:avLst/>
          </a:prstGeom>
        </p:spPr>
      </p:pic>
      <p:sp>
        <p:nvSpPr>
          <p:cNvPr id="4" name="日期占位符 3"/>
          <p:cNvSpPr>
            <a:spLocks noGrp="1"/>
          </p:cNvSpPr>
          <p:nvPr>
            <p:ph type="dt" sz="half" idx="10"/>
            <p:custDataLst>
              <p:tags r:id="rId2"/>
            </p:custDataLst>
          </p:nvPr>
        </p:nvSpPr>
        <p:spPr/>
        <p:txBody>
          <a:bodyPr/>
          <a:lstStyle/>
          <a:p>
            <a:fld id="{760FBDFE-C587-4B4C-A407-44438C67B59E}" type="datetimeFigureOut">
              <a:rPr lang="zh-CN" altLang="en-US" smtClean="0"/>
              <a:t>2019/11/22</a:t>
            </a:fld>
            <a:endParaRPr lang="zh-CN" altLang="en-US"/>
          </a:p>
        </p:txBody>
      </p:sp>
      <p:sp>
        <p:nvSpPr>
          <p:cNvPr id="5" name="页脚占位符 4"/>
          <p:cNvSpPr>
            <a:spLocks noGrp="1"/>
          </p:cNvSpPr>
          <p:nvPr>
            <p:ph type="ftr" sz="quarter" idx="11"/>
            <p:custDataLst>
              <p:tags r:id="rId3"/>
            </p:custDataLst>
          </p:nvPr>
        </p:nvSpPr>
        <p:spPr/>
        <p:txBody>
          <a:bodyPr/>
          <a:lstStyle/>
          <a:p>
            <a:endParaRPr lang="zh-CN" altLang="en-US"/>
          </a:p>
        </p:txBody>
      </p:sp>
      <p:sp>
        <p:nvSpPr>
          <p:cNvPr id="6" name="灯片编号占位符 5"/>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6065741" y="2926621"/>
            <a:ext cx="4131678" cy="1073894"/>
          </a:xfrm>
        </p:spPr>
        <p:txBody>
          <a:bodyPr lIns="90000" tIns="46800" rIns="90000" bIns="46800" anchor="ctr" anchorCtr="0">
            <a:normAutofit/>
          </a:bodyPr>
          <a:lstStyle>
            <a:lvl1pPr algn="dist">
              <a:defRPr sz="508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文本占位符 2"/>
          <p:cNvSpPr>
            <a:spLocks noGrp="1"/>
          </p:cNvSpPr>
          <p:nvPr>
            <p:ph type="body" idx="1" hasCustomPrompt="1"/>
            <p:custDataLst>
              <p:tags r:id="rId6"/>
            </p:custDataLst>
          </p:nvPr>
        </p:nvSpPr>
        <p:spPr>
          <a:xfrm>
            <a:off x="6065741" y="4113907"/>
            <a:ext cx="4131679" cy="874606"/>
          </a:xfrm>
        </p:spPr>
        <p:txBody>
          <a:bodyPr lIns="90000" tIns="46800" rIns="90000" bIns="46800">
            <a:normAutofit/>
          </a:bodyPr>
          <a:lstStyle>
            <a:lvl1pPr marL="0" indent="0" eaLnBrk="1" fontAlgn="auto" latinLnBrk="0" hangingPunct="1">
              <a:buNone/>
              <a:defRPr kumimoji="0" lang="zh-CN" altLang="en-US" sz="3235"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28320" indent="0">
              <a:buNone/>
              <a:defRPr sz="2310">
                <a:solidFill>
                  <a:schemeClr val="tx1">
                    <a:tint val="75000"/>
                  </a:schemeClr>
                </a:solidFill>
              </a:defRPr>
            </a:lvl2pPr>
            <a:lvl3pPr marL="1056005" indent="0">
              <a:buNone/>
              <a:defRPr sz="2080">
                <a:solidFill>
                  <a:schemeClr val="tx1">
                    <a:tint val="75000"/>
                  </a:schemeClr>
                </a:solidFill>
              </a:defRPr>
            </a:lvl3pPr>
            <a:lvl4pPr marL="1584325" indent="0">
              <a:buNone/>
              <a:defRPr sz="1850">
                <a:solidFill>
                  <a:schemeClr val="tx1">
                    <a:tint val="75000"/>
                  </a:schemeClr>
                </a:solidFill>
              </a:defRPr>
            </a:lvl4pPr>
            <a:lvl5pPr marL="2112645" indent="0">
              <a:buNone/>
              <a:defRPr sz="1850">
                <a:solidFill>
                  <a:schemeClr val="tx1">
                    <a:tint val="75000"/>
                  </a:schemeClr>
                </a:solidFill>
              </a:defRPr>
            </a:lvl5pPr>
            <a:lvl6pPr marL="2640330" indent="0">
              <a:buNone/>
              <a:defRPr sz="1850">
                <a:solidFill>
                  <a:schemeClr val="tx1">
                    <a:tint val="75000"/>
                  </a:schemeClr>
                </a:solidFill>
              </a:defRPr>
            </a:lvl6pPr>
            <a:lvl7pPr marL="3168650" indent="0">
              <a:buNone/>
              <a:defRPr sz="1850">
                <a:solidFill>
                  <a:schemeClr val="tx1">
                    <a:tint val="75000"/>
                  </a:schemeClr>
                </a:solidFill>
              </a:defRPr>
            </a:lvl7pPr>
            <a:lvl8pPr marL="3696335" indent="0">
              <a:buNone/>
              <a:defRPr sz="1850">
                <a:solidFill>
                  <a:schemeClr val="tx1">
                    <a:tint val="75000"/>
                  </a:schemeClr>
                </a:solidFill>
              </a:defRPr>
            </a:lvl8pPr>
            <a:lvl9pPr marL="4224655" indent="0">
              <a:buNone/>
              <a:defRPr sz="1850">
                <a:solidFill>
                  <a:schemeClr val="tx1">
                    <a:tint val="75000"/>
                  </a:schemeClr>
                </a:solidFill>
              </a:defRPr>
            </a:lvl9pPr>
          </a:lstStyle>
          <a:p>
            <a:pPr lvl="0"/>
            <a:r>
              <a:rPr lang="zh-CN" altLang="en-US" dirty="0"/>
              <a:t>单击此处编辑文本</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73749" y="511976"/>
            <a:ext cx="12534899" cy="510509"/>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773804" y="1100235"/>
            <a:ext cx="6102420" cy="6224687"/>
          </a:xfrm>
        </p:spPr>
        <p:txBody>
          <a:bodyPr vert="horz" lIns="90000" tIns="46800" rIns="90000" bIns="46800" rtlCol="0">
            <a:normAutofit/>
          </a:bodyPr>
          <a:lstStyle>
            <a:lvl1pPr marL="264160" marR="0" lvl="0"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791845" marR="0" lvl="1" indent="-26416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320165" marR="0" lvl="2"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848485" marR="0" lvl="3"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376170" marR="0" lvl="4"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7206228" y="1100235"/>
            <a:ext cx="6102420" cy="6224687"/>
          </a:xfrm>
        </p:spPr>
        <p:txBody>
          <a:bodyPr lIns="90000" tIns="46800" rIns="90000" bIns="46800">
            <a:normAutofit/>
          </a:bodyPr>
          <a:lstStyle>
            <a:lvl1pPr>
              <a:defRPr sz="185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85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85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85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85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2019/11/22</a:t>
            </a:fld>
            <a:endParaRPr lang="zh-CN" altLang="en-US"/>
          </a:p>
        </p:txBody>
      </p:sp>
      <p:sp>
        <p:nvSpPr>
          <p:cNvPr id="6" name="页脚占位符 5"/>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pic>
        <p:nvPicPr>
          <p:cNvPr id="10" name="图片 9" descr="C:\Users\kingsoft\Desktop\图片7副本.png图片7副本"/>
          <p:cNvPicPr>
            <a:picLocks noChangeAspect="1"/>
          </p:cNvPicPr>
          <p:nvPr>
            <p:custDataLst>
              <p:tags r:id="rId7"/>
            </p:custDataLst>
          </p:nvPr>
        </p:nvPicPr>
        <p:blipFill rotWithShape="1">
          <a:blip r:embed="rId10"/>
          <a:srcRect/>
          <a:stretch>
            <a:fillRect/>
          </a:stretch>
        </p:blipFill>
        <p:spPr>
          <a:xfrm>
            <a:off x="-19070" y="6897742"/>
            <a:ext cx="4017995" cy="1048822"/>
          </a:xfrm>
          <a:prstGeom prst="rect">
            <a:avLst/>
          </a:prstGeom>
        </p:spPr>
      </p:pic>
      <p:pic>
        <p:nvPicPr>
          <p:cNvPr id="11" name="图片 10" descr="C:\Users\kingsoft\Desktop\图片7副本.png图片7副本"/>
          <p:cNvPicPr>
            <a:picLocks noChangeAspect="1"/>
          </p:cNvPicPr>
          <p:nvPr>
            <p:custDataLst>
              <p:tags r:id="rId8"/>
            </p:custDataLst>
          </p:nvPr>
        </p:nvPicPr>
        <p:blipFill rotWithShape="1">
          <a:blip r:embed="rId11"/>
          <a:srcRect/>
          <a:stretch>
            <a:fillRect/>
          </a:stretch>
        </p:blipFill>
        <p:spPr>
          <a:xfrm flipH="1">
            <a:off x="10068137" y="6821390"/>
            <a:ext cx="4020859" cy="112517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73749" y="511976"/>
            <a:ext cx="12534899" cy="510509"/>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773804" y="1100235"/>
            <a:ext cx="6102420" cy="440094"/>
          </a:xfrm>
        </p:spPr>
        <p:txBody>
          <a:bodyPr lIns="90000" tIns="46800" rIns="90000" bIns="46800" anchor="t" anchorCtr="0">
            <a:normAutofit/>
          </a:bodyPr>
          <a:lstStyle>
            <a:lvl1pPr marL="0" indent="0" eaLnBrk="1" fontAlgn="auto" latinLnBrk="0" hangingPunct="1">
              <a:lnSpc>
                <a:spcPct val="100000"/>
              </a:lnSpc>
              <a:spcAft>
                <a:spcPts val="0"/>
              </a:spcAft>
              <a:buNone/>
              <a:defRPr sz="231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528320" indent="0">
              <a:buNone/>
              <a:defRPr sz="2310" b="1"/>
            </a:lvl2pPr>
            <a:lvl3pPr marL="1056005" indent="0">
              <a:buNone/>
              <a:defRPr sz="2080" b="1"/>
            </a:lvl3pPr>
            <a:lvl4pPr marL="1584325" indent="0">
              <a:buNone/>
              <a:defRPr sz="1850" b="1"/>
            </a:lvl4pPr>
            <a:lvl5pPr marL="2112645" indent="0">
              <a:buNone/>
              <a:defRPr sz="1850" b="1"/>
            </a:lvl5pPr>
            <a:lvl6pPr marL="2640330" indent="0">
              <a:buNone/>
              <a:defRPr sz="1850" b="1"/>
            </a:lvl6pPr>
            <a:lvl7pPr marL="3168650" indent="0">
              <a:buNone/>
              <a:defRPr sz="1850" b="1"/>
            </a:lvl7pPr>
            <a:lvl8pPr marL="3696335" indent="0">
              <a:buNone/>
              <a:defRPr sz="1850" b="1"/>
            </a:lvl8pPr>
            <a:lvl9pPr marL="4224655" indent="0">
              <a:buNone/>
              <a:defRPr sz="185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773798" y="1624667"/>
            <a:ext cx="6102371" cy="5700095"/>
          </a:xfrm>
        </p:spPr>
        <p:txBody>
          <a:bodyPr vert="horz" lIns="90000" tIns="46800" rIns="90000" bIns="46800" rtlCol="0">
            <a:normAutofit/>
          </a:bodyPr>
          <a:lstStyle>
            <a:lvl1pPr marL="264160" marR="0" lvl="0"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791845" marR="0" lvl="1" indent="-26416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320165" marR="0" lvl="2"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848485" marR="0" lvl="3"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376170" marR="0" lvl="4"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7202616" y="1100235"/>
            <a:ext cx="6102420" cy="440094"/>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31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528320" indent="0">
              <a:buNone/>
              <a:defRPr sz="2310" b="1"/>
            </a:lvl2pPr>
            <a:lvl3pPr marL="1056005" indent="0">
              <a:buNone/>
              <a:defRPr sz="2080" b="1"/>
            </a:lvl3pPr>
            <a:lvl4pPr marL="1584325" indent="0">
              <a:buNone/>
              <a:defRPr sz="1850" b="1"/>
            </a:lvl4pPr>
            <a:lvl5pPr marL="2112645" indent="0">
              <a:buNone/>
              <a:defRPr sz="1850" b="1"/>
            </a:lvl5pPr>
            <a:lvl6pPr marL="2640330" indent="0">
              <a:buNone/>
              <a:defRPr sz="1850" b="1"/>
            </a:lvl6pPr>
            <a:lvl7pPr marL="3168650" indent="0">
              <a:buNone/>
              <a:defRPr sz="1850" b="1"/>
            </a:lvl7pPr>
            <a:lvl8pPr marL="3696335" indent="0">
              <a:buNone/>
              <a:defRPr sz="1850" b="1"/>
            </a:lvl8pPr>
            <a:lvl9pPr marL="4224655" indent="0">
              <a:buNone/>
              <a:defRPr sz="185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7202616" y="1624667"/>
            <a:ext cx="6102420" cy="5700095"/>
          </a:xfrm>
        </p:spPr>
        <p:txBody>
          <a:bodyPr vert="horz" lIns="90000" tIns="46800" rIns="90000" bIns="46800" rtlCol="0">
            <a:normAutofit/>
          </a:bodyPr>
          <a:lstStyle>
            <a:lvl1pPr marL="264160" marR="0" lvl="0"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791845" marR="0" lvl="1" indent="-26416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320165" marR="0" lvl="2"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848485" marR="0" lvl="3"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376170" marR="0" lvl="4"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2019/11/22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pic>
        <p:nvPicPr>
          <p:cNvPr id="10" name="图片 9" descr="C:\Users\kingsoft\Desktop\图片7副本.png图片7副本"/>
          <p:cNvPicPr>
            <a:picLocks noChangeAspect="1"/>
          </p:cNvPicPr>
          <p:nvPr>
            <p:custDataLst>
              <p:tags r:id="rId9"/>
            </p:custDataLst>
          </p:nvPr>
        </p:nvPicPr>
        <p:blipFill rotWithShape="1">
          <a:blip r:embed="rId12"/>
          <a:srcRect/>
          <a:stretch>
            <a:fillRect/>
          </a:stretch>
        </p:blipFill>
        <p:spPr>
          <a:xfrm flipH="1">
            <a:off x="10068137" y="6821390"/>
            <a:ext cx="4020859" cy="1125173"/>
          </a:xfrm>
          <a:prstGeom prst="rect">
            <a:avLst/>
          </a:prstGeom>
        </p:spPr>
      </p:pic>
      <p:pic>
        <p:nvPicPr>
          <p:cNvPr id="11" name="图片 10" descr="C:\Users\kingsoft\Desktop\图片7副本.png图片7副本"/>
          <p:cNvPicPr>
            <a:picLocks noChangeAspect="1"/>
          </p:cNvPicPr>
          <p:nvPr>
            <p:custDataLst>
              <p:tags r:id="rId10"/>
            </p:custDataLst>
          </p:nvPr>
        </p:nvPicPr>
        <p:blipFill rotWithShape="1">
          <a:blip r:embed="rId13"/>
          <a:srcRect/>
          <a:stretch>
            <a:fillRect/>
          </a:stretch>
        </p:blipFill>
        <p:spPr>
          <a:xfrm>
            <a:off x="-19070" y="6897742"/>
            <a:ext cx="4017995" cy="104882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8" name="组合 7"/>
          <p:cNvGrpSpPr/>
          <p:nvPr>
            <p:custDataLst>
              <p:tags r:id="rId1"/>
            </p:custDataLst>
          </p:nvPr>
        </p:nvGrpSpPr>
        <p:grpSpPr>
          <a:xfrm>
            <a:off x="0" y="-17883"/>
            <a:ext cx="4215181" cy="7921624"/>
            <a:chOff x="0" y="-15482"/>
            <a:chExt cx="3649343" cy="6857999"/>
          </a:xfrm>
        </p:grpSpPr>
        <p:pic>
          <p:nvPicPr>
            <p:cNvPr id="9" name="图片 8"/>
            <p:cNvPicPr>
              <a:picLocks noChangeAspect="1"/>
            </p:cNvPicPr>
            <p:nvPr userDrawn="1">
              <p:custDataLst>
                <p:tags r:id="rId10"/>
              </p:custDataLst>
            </p:nvPr>
          </p:nvPicPr>
          <p:blipFill>
            <a:blip r:embed="rId13"/>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11"/>
              </p:custDataLst>
            </p:nvPr>
          </p:nvPicPr>
          <p:blipFill rotWithShape="1">
            <a:blip r:embed="rId14"/>
            <a:srcRect/>
            <a:stretch>
              <a:fillRect/>
            </a:stretch>
          </p:blipFill>
          <p:spPr>
            <a:xfrm rot="5400000">
              <a:off x="-2338959" y="2323477"/>
              <a:ext cx="6857999" cy="2180082"/>
            </a:xfrm>
            <a:prstGeom prst="rect">
              <a:avLst/>
            </a:prstGeom>
          </p:spPr>
        </p:pic>
      </p:grpSp>
      <p:grpSp>
        <p:nvGrpSpPr>
          <p:cNvPr id="11" name="组合 10"/>
          <p:cNvGrpSpPr/>
          <p:nvPr>
            <p:custDataLst>
              <p:tags r:id="rId2"/>
            </p:custDataLst>
          </p:nvPr>
        </p:nvGrpSpPr>
        <p:grpSpPr>
          <a:xfrm rot="10800000">
            <a:off x="9867214" y="17884"/>
            <a:ext cx="4215181" cy="7921624"/>
            <a:chOff x="0" y="-15482"/>
            <a:chExt cx="3649343" cy="6857999"/>
          </a:xfrm>
        </p:grpSpPr>
        <p:pic>
          <p:nvPicPr>
            <p:cNvPr id="12" name="图片 11"/>
            <p:cNvPicPr>
              <a:picLocks noChangeAspect="1"/>
            </p:cNvPicPr>
            <p:nvPr userDrawn="1">
              <p:custDataLst>
                <p:tags r:id="rId8"/>
              </p:custDataLst>
            </p:nvPr>
          </p:nvPicPr>
          <p:blipFill>
            <a:blip r:embed="rId13"/>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14"/>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3"/>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2019/11/22</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14" name="矩形: 圆角 13"/>
          <p:cNvSpPr/>
          <p:nvPr>
            <p:custDataLst>
              <p:tags r:id="rId7"/>
            </p:custDataLst>
          </p:nvPr>
        </p:nvSpPr>
        <p:spPr>
          <a:xfrm>
            <a:off x="6512374" y="1714357"/>
            <a:ext cx="1056180" cy="55011"/>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2019/11/22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73804" y="511976"/>
            <a:ext cx="12534899" cy="510509"/>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773804" y="1100235"/>
            <a:ext cx="6102420" cy="622468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791845" marR="0" lvl="1" indent="-26416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50" b="0" i="0" u="none" strike="noStrike" kern="1200" cap="none" spc="150" normalizeH="0" baseline="0" noProof="1" dirty="0">
                <a:solidFill>
                  <a:schemeClr val="tx1"/>
                </a:solidFill>
                <a:uFillTx/>
                <a:latin typeface="+mn-lt"/>
                <a:ea typeface="+mn-ea"/>
                <a:cs typeface="+mn-cs"/>
                <a:sym typeface="+mn-ea"/>
              </a:defRPr>
            </a:lvl2pPr>
            <a:lvl3pPr marL="1320165" marR="0" lvl="2"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solidFill>
                <a:uFillTx/>
                <a:latin typeface="+mn-lt"/>
                <a:ea typeface="+mn-ea"/>
                <a:cs typeface="+mn-cs"/>
                <a:sym typeface="+mn-ea"/>
              </a:defRPr>
            </a:lvl3pPr>
            <a:lvl4pPr marL="1848485" marR="0" lvl="3"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solidFill>
                <a:uFillTx/>
                <a:latin typeface="+mn-lt"/>
                <a:ea typeface="+mn-ea"/>
                <a:cs typeface="+mn-cs"/>
                <a:sym typeface="+mn-ea"/>
              </a:defRPr>
            </a:lvl4pPr>
            <a:lvl5pPr marL="2376170" marR="0" lvl="4"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7206283" y="1100235"/>
            <a:ext cx="6102420" cy="6224687"/>
          </a:xfrm>
        </p:spPr>
        <p:txBody>
          <a:bodyPr vert="horz" lIns="90000" tIns="46800" rIns="90000" bIns="46800" rtlCol="0">
            <a:normAutofit/>
          </a:bodyPr>
          <a:lstStyle>
            <a:lvl1pPr marL="264160" marR="0" lvl="0" indent="-26416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2019/11/22</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pic>
        <p:nvPicPr>
          <p:cNvPr id="9" name="图片 8" descr="C:\Users\kingsoft\Desktop\图片7副本.png图片7副本"/>
          <p:cNvPicPr>
            <a:picLocks noChangeAspect="1"/>
          </p:cNvPicPr>
          <p:nvPr>
            <p:custDataLst>
              <p:tags r:id="rId7"/>
            </p:custDataLst>
          </p:nvPr>
        </p:nvPicPr>
        <p:blipFill rotWithShape="1">
          <a:blip r:embed="rId9"/>
          <a:srcRect/>
          <a:stretch>
            <a:fillRect/>
          </a:stretch>
        </p:blipFill>
        <p:spPr>
          <a:xfrm flipH="1">
            <a:off x="9508385" y="6154079"/>
            <a:ext cx="4574007" cy="176754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9"/>
          <a:stretch>
            <a:fillRect/>
          </a:stretch>
        </p:blipFill>
        <p:spPr>
          <a:xfrm rot="5400000">
            <a:off x="-3902670" y="3245365"/>
            <a:ext cx="7921349" cy="1430895"/>
          </a:xfrm>
          <a:prstGeom prst="rect">
            <a:avLst/>
          </a:prstGeom>
        </p:spPr>
      </p:pic>
      <p:sp>
        <p:nvSpPr>
          <p:cNvPr id="2" name="竖排标题 1"/>
          <p:cNvSpPr>
            <a:spLocks noGrp="1"/>
          </p:cNvSpPr>
          <p:nvPr>
            <p:ph type="title" orient="vert"/>
            <p:custDataLst>
              <p:tags r:id="rId2"/>
            </p:custDataLst>
          </p:nvPr>
        </p:nvSpPr>
        <p:spPr>
          <a:xfrm>
            <a:off x="12210212" y="1100235"/>
            <a:ext cx="1098436" cy="622468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77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773798" y="1100226"/>
            <a:ext cx="11351969" cy="622468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2019/11/22</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pic>
        <p:nvPicPr>
          <p:cNvPr id="9" name="图片 8" descr="C:\Users\kingsoft\Desktop\图片7副本.png图片7副本"/>
          <p:cNvPicPr>
            <a:picLocks noChangeAspect="1"/>
          </p:cNvPicPr>
          <p:nvPr>
            <p:custDataLst>
              <p:tags r:id="rId7"/>
            </p:custDataLst>
          </p:nvPr>
        </p:nvPicPr>
        <p:blipFill rotWithShape="1">
          <a:blip r:embed="rId10"/>
          <a:srcRect/>
          <a:stretch>
            <a:fillRect/>
          </a:stretch>
        </p:blipFill>
        <p:spPr>
          <a:xfrm flipH="1">
            <a:off x="9508385" y="6154079"/>
            <a:ext cx="4574007" cy="176754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773749" y="511972"/>
            <a:ext cx="12534899" cy="510509"/>
          </a:xfrm>
          <a:prstGeom prst="rect">
            <a:avLst/>
          </a:prstGeom>
        </p:spPr>
        <p:txBody>
          <a:bodyPr vert="horz" lIns="90000" tIns="46800" rIns="9000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773749" y="1100235"/>
            <a:ext cx="12534899" cy="622468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1016148" y="7334645"/>
            <a:ext cx="3118641" cy="365933"/>
          </a:xfrm>
          <a:prstGeom prst="rect">
            <a:avLst/>
          </a:prstGeom>
        </p:spPr>
        <p:txBody>
          <a:bodyPr vert="horz" lIns="91440" tIns="45720" rIns="91440" bIns="45720" rtlCol="0" anchor="ctr">
            <a:normAutofit/>
          </a:bodyPr>
          <a:lstStyle>
            <a:lvl1pPr algn="l">
              <a:defRPr sz="1385">
                <a:solidFill>
                  <a:schemeClr val="tx1">
                    <a:tint val="75000"/>
                  </a:schemeClr>
                </a:solidFill>
              </a:defRPr>
            </a:lvl1pPr>
          </a:lstStyle>
          <a:p>
            <a:fld id="{760FBDFE-C587-4B4C-A407-44438C67B59E}" type="datetimeFigureOut">
              <a:rPr lang="zh-CN" altLang="en-US" smtClean="0"/>
              <a:t>2019/11/22</a:t>
            </a:fld>
            <a:endParaRPr lang="zh-CN" altLang="en-US"/>
          </a:p>
        </p:txBody>
      </p:sp>
      <p:sp>
        <p:nvSpPr>
          <p:cNvPr id="5" name="页脚占位符 4"/>
          <p:cNvSpPr>
            <a:spLocks noGrp="1"/>
          </p:cNvSpPr>
          <p:nvPr>
            <p:ph type="ftr" sz="quarter" idx="3"/>
            <p:custDataLst>
              <p:tags r:id="rId23"/>
            </p:custDataLst>
          </p:nvPr>
        </p:nvSpPr>
        <p:spPr>
          <a:xfrm>
            <a:off x="4754194" y="7334645"/>
            <a:ext cx="4574006" cy="365933"/>
          </a:xfrm>
          <a:prstGeom prst="rect">
            <a:avLst/>
          </a:prstGeom>
        </p:spPr>
        <p:txBody>
          <a:bodyPr vert="horz" lIns="91440" tIns="45720" rIns="91440" bIns="45720" rtlCol="0" anchor="ctr">
            <a:normAutofit/>
          </a:bodyPr>
          <a:lstStyle>
            <a:lvl1pPr algn="ctr">
              <a:defRPr sz="1385">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9945691" y="7334645"/>
            <a:ext cx="3118641" cy="365933"/>
          </a:xfrm>
          <a:prstGeom prst="rect">
            <a:avLst/>
          </a:prstGeom>
        </p:spPr>
        <p:txBody>
          <a:bodyPr vert="horz" lIns="91440" tIns="45720" rIns="91440" bIns="45720" rtlCol="0" anchor="ctr">
            <a:normAutofit/>
          </a:bodyPr>
          <a:lstStyle>
            <a:lvl1pPr algn="r">
              <a:defRPr sz="1385">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7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1056005" rtl="0" eaLnBrk="1" fontAlgn="auto" latinLnBrk="0" hangingPunct="1">
        <a:lnSpc>
          <a:spcPct val="100000"/>
        </a:lnSpc>
        <a:spcBef>
          <a:spcPct val="0"/>
        </a:spcBef>
        <a:buNone/>
        <a:defRPr sz="277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64160" indent="-264160" algn="l" defTabSz="1056005" rtl="0" eaLnBrk="1" fontAlgn="auto" latinLnBrk="0" hangingPunct="1">
        <a:lnSpc>
          <a:spcPct val="130000"/>
        </a:lnSpc>
        <a:spcBef>
          <a:spcPts val="0"/>
        </a:spcBef>
        <a:spcAft>
          <a:spcPts val="1000"/>
        </a:spcAft>
        <a:buFont typeface="Arial" panose="020B0604020202020204" pitchFamily="34" charset="0"/>
        <a:buChar char="•"/>
        <a:defRPr sz="18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791845" indent="-264160" algn="l" defTabSz="1056005" rtl="0" eaLnBrk="1" fontAlgn="auto" latinLnBrk="0" hangingPunct="1">
        <a:lnSpc>
          <a:spcPct val="130000"/>
        </a:lnSpc>
        <a:spcBef>
          <a:spcPts val="0"/>
        </a:spcBef>
        <a:spcAft>
          <a:spcPts val="1000"/>
        </a:spcAft>
        <a:buFont typeface="Arial" panose="020B0604020202020204" pitchFamily="34" charset="0"/>
        <a:buChar char="•"/>
        <a:tabLst>
          <a:tab pos="1859280" algn="l"/>
        </a:tabLst>
        <a:defRPr sz="18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320165" indent="-264160" algn="l" defTabSz="1056005" rtl="0" eaLnBrk="1" fontAlgn="auto" latinLnBrk="0" hangingPunct="1">
        <a:lnSpc>
          <a:spcPct val="130000"/>
        </a:lnSpc>
        <a:spcBef>
          <a:spcPts val="0"/>
        </a:spcBef>
        <a:spcAft>
          <a:spcPts val="1000"/>
        </a:spcAft>
        <a:buFont typeface="Arial" panose="020B0604020202020204" pitchFamily="34" charset="0"/>
        <a:buChar char="•"/>
        <a:defRPr sz="18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848485" indent="-264160" algn="l" defTabSz="1056005" rtl="0" eaLnBrk="1" fontAlgn="auto" latinLnBrk="0" hangingPunct="1">
        <a:lnSpc>
          <a:spcPct val="130000"/>
        </a:lnSpc>
        <a:spcBef>
          <a:spcPts val="0"/>
        </a:spcBef>
        <a:spcAft>
          <a:spcPts val="1000"/>
        </a:spcAft>
        <a:buFont typeface="Arial" panose="020B0604020202020204" pitchFamily="34" charset="0"/>
        <a:buChar char="•"/>
        <a:defRPr sz="18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376170" indent="-264160" algn="l" defTabSz="1056005" rtl="0" eaLnBrk="1" fontAlgn="auto" latinLnBrk="0" hangingPunct="1">
        <a:lnSpc>
          <a:spcPct val="130000"/>
        </a:lnSpc>
        <a:spcBef>
          <a:spcPts val="0"/>
        </a:spcBef>
        <a:spcAft>
          <a:spcPts val="1000"/>
        </a:spcAft>
        <a:buFont typeface="Arial" panose="020B0604020202020204" pitchFamily="34" charset="0"/>
        <a:buChar char="•"/>
        <a:defRPr sz="18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904490" indent="-264160" algn="l" defTabSz="1056005" rtl="0" eaLnBrk="1" latinLnBrk="0" hangingPunct="1">
        <a:lnSpc>
          <a:spcPct val="90000"/>
        </a:lnSpc>
        <a:spcBef>
          <a:spcPct val="116000"/>
        </a:spcBef>
        <a:buFont typeface="Arial" panose="020B0604020202020204" pitchFamily="34" charset="0"/>
        <a:buChar char="•"/>
        <a:defRPr sz="2080" kern="1200">
          <a:solidFill>
            <a:schemeClr val="tx1"/>
          </a:solidFill>
          <a:latin typeface="+mn-lt"/>
          <a:ea typeface="+mn-ea"/>
          <a:cs typeface="+mn-cs"/>
        </a:defRPr>
      </a:lvl6pPr>
      <a:lvl7pPr marL="3432810" indent="-264160" algn="l" defTabSz="1056005" rtl="0" eaLnBrk="1" latinLnBrk="0" hangingPunct="1">
        <a:lnSpc>
          <a:spcPct val="90000"/>
        </a:lnSpc>
        <a:spcBef>
          <a:spcPct val="116000"/>
        </a:spcBef>
        <a:buFont typeface="Arial" panose="020B0604020202020204" pitchFamily="34" charset="0"/>
        <a:buChar char="•"/>
        <a:defRPr sz="2080" kern="1200">
          <a:solidFill>
            <a:schemeClr val="tx1"/>
          </a:solidFill>
          <a:latin typeface="+mn-lt"/>
          <a:ea typeface="+mn-ea"/>
          <a:cs typeface="+mn-cs"/>
        </a:defRPr>
      </a:lvl7pPr>
      <a:lvl8pPr marL="3960495" indent="-264160" algn="l" defTabSz="1056005" rtl="0" eaLnBrk="1" latinLnBrk="0" hangingPunct="1">
        <a:lnSpc>
          <a:spcPct val="90000"/>
        </a:lnSpc>
        <a:spcBef>
          <a:spcPct val="116000"/>
        </a:spcBef>
        <a:buFont typeface="Arial" panose="020B0604020202020204" pitchFamily="34" charset="0"/>
        <a:buChar char="•"/>
        <a:defRPr sz="2080" kern="1200">
          <a:solidFill>
            <a:schemeClr val="tx1"/>
          </a:solidFill>
          <a:latin typeface="+mn-lt"/>
          <a:ea typeface="+mn-ea"/>
          <a:cs typeface="+mn-cs"/>
        </a:defRPr>
      </a:lvl8pPr>
      <a:lvl9pPr marL="4488815" indent="-264160" algn="l" defTabSz="1056005" rtl="0" eaLnBrk="1" latinLnBrk="0" hangingPunct="1">
        <a:lnSpc>
          <a:spcPct val="90000"/>
        </a:lnSpc>
        <a:spcBef>
          <a:spcPct val="116000"/>
        </a:spcBef>
        <a:buFont typeface="Arial" panose="020B0604020202020204" pitchFamily="34" charset="0"/>
        <a:buChar char="•"/>
        <a:defRPr sz="2080" kern="1200">
          <a:solidFill>
            <a:schemeClr val="tx1"/>
          </a:solidFill>
          <a:latin typeface="+mn-lt"/>
          <a:ea typeface="+mn-ea"/>
          <a:cs typeface="+mn-cs"/>
        </a:defRPr>
      </a:lvl9pPr>
    </p:bodyStyle>
    <p:otherStyle>
      <a:defPPr>
        <a:defRPr lang="zh-CN"/>
      </a:defPPr>
      <a:lvl1pPr marL="0" algn="l" defTabSz="1056005" rtl="0" eaLnBrk="1" latinLnBrk="0" hangingPunct="1">
        <a:defRPr sz="2080" kern="1200">
          <a:solidFill>
            <a:schemeClr val="tx1"/>
          </a:solidFill>
          <a:latin typeface="+mn-lt"/>
          <a:ea typeface="+mn-ea"/>
          <a:cs typeface="+mn-cs"/>
        </a:defRPr>
      </a:lvl1pPr>
      <a:lvl2pPr marL="528320" algn="l" defTabSz="1056005" rtl="0" eaLnBrk="1" latinLnBrk="0" hangingPunct="1">
        <a:defRPr sz="2080" kern="1200">
          <a:solidFill>
            <a:schemeClr val="tx1"/>
          </a:solidFill>
          <a:latin typeface="+mn-lt"/>
          <a:ea typeface="+mn-ea"/>
          <a:cs typeface="+mn-cs"/>
        </a:defRPr>
      </a:lvl2pPr>
      <a:lvl3pPr marL="1056005" algn="l" defTabSz="1056005" rtl="0" eaLnBrk="1" latinLnBrk="0" hangingPunct="1">
        <a:defRPr sz="2080" kern="1200">
          <a:solidFill>
            <a:schemeClr val="tx1"/>
          </a:solidFill>
          <a:latin typeface="+mn-lt"/>
          <a:ea typeface="+mn-ea"/>
          <a:cs typeface="+mn-cs"/>
        </a:defRPr>
      </a:lvl3pPr>
      <a:lvl4pPr marL="1584325" algn="l" defTabSz="1056005" rtl="0" eaLnBrk="1" latinLnBrk="0" hangingPunct="1">
        <a:defRPr sz="2080" kern="1200">
          <a:solidFill>
            <a:schemeClr val="tx1"/>
          </a:solidFill>
          <a:latin typeface="+mn-lt"/>
          <a:ea typeface="+mn-ea"/>
          <a:cs typeface="+mn-cs"/>
        </a:defRPr>
      </a:lvl4pPr>
      <a:lvl5pPr marL="2112645" algn="l" defTabSz="1056005" rtl="0" eaLnBrk="1" latinLnBrk="0" hangingPunct="1">
        <a:defRPr sz="2080" kern="1200">
          <a:solidFill>
            <a:schemeClr val="tx1"/>
          </a:solidFill>
          <a:latin typeface="+mn-lt"/>
          <a:ea typeface="+mn-ea"/>
          <a:cs typeface="+mn-cs"/>
        </a:defRPr>
      </a:lvl5pPr>
      <a:lvl6pPr marL="2640330" algn="l" defTabSz="1056005" rtl="0" eaLnBrk="1" latinLnBrk="0" hangingPunct="1">
        <a:defRPr sz="2080" kern="1200">
          <a:solidFill>
            <a:schemeClr val="tx1"/>
          </a:solidFill>
          <a:latin typeface="+mn-lt"/>
          <a:ea typeface="+mn-ea"/>
          <a:cs typeface="+mn-cs"/>
        </a:defRPr>
      </a:lvl6pPr>
      <a:lvl7pPr marL="3168650" algn="l" defTabSz="1056005" rtl="0" eaLnBrk="1" latinLnBrk="0" hangingPunct="1">
        <a:defRPr sz="2080" kern="1200">
          <a:solidFill>
            <a:schemeClr val="tx1"/>
          </a:solidFill>
          <a:latin typeface="+mn-lt"/>
          <a:ea typeface="+mn-ea"/>
          <a:cs typeface="+mn-cs"/>
        </a:defRPr>
      </a:lvl7pPr>
      <a:lvl8pPr marL="3696335" algn="l" defTabSz="1056005" rtl="0" eaLnBrk="1" latinLnBrk="0" hangingPunct="1">
        <a:defRPr sz="2080" kern="1200">
          <a:solidFill>
            <a:schemeClr val="tx1"/>
          </a:solidFill>
          <a:latin typeface="+mn-lt"/>
          <a:ea typeface="+mn-ea"/>
          <a:cs typeface="+mn-cs"/>
        </a:defRPr>
      </a:lvl8pPr>
      <a:lvl9pPr marL="4224655" algn="l" defTabSz="1056005" rtl="0" eaLnBrk="1" latinLnBrk="0" hangingPunct="1">
        <a:defRPr sz="2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47.xml"/><Relationship Id="rId4" Type="http://schemas.openxmlformats.org/officeDocument/2006/relationships/image" Target="../media/image18.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6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70.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7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17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73.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74.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75.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49.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76.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7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78.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79.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80.xml"/><Relationship Id="rId5" Type="http://schemas.openxmlformats.org/officeDocument/2006/relationships/image" Target="../media/image40.png"/><Relationship Id="rId4"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81.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8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8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p:cNvSpPr>
            <a:spLocks noGrp="1"/>
          </p:cNvSpPr>
          <p:nvPr>
            <p:ph type="ctrTitle" idx="4294967295"/>
          </p:nvPr>
        </p:nvSpPr>
        <p:spPr>
          <a:xfrm>
            <a:off x="5529251" y="3240762"/>
            <a:ext cx="3257550" cy="1019810"/>
          </a:xfrm>
        </p:spPr>
        <p:txBody>
          <a:bodyPr>
            <a:noAutofit/>
            <a:scene3d>
              <a:camera prst="orthographicFront"/>
              <a:lightRig rig="threePt" dir="t"/>
            </a:scene3d>
          </a:bodyPr>
          <a:lstStyle/>
          <a:p>
            <a:r>
              <a:rPr lang="en-US" altLang="zh-CN" sz="8800" dirty="0">
                <a:solidFill>
                  <a:schemeClr val="accent1"/>
                </a:solidFill>
              </a:rPr>
              <a:t>CNN</a:t>
            </a: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41" name="矩形 4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26630" name="图片 1" descr="e87d7fad-391a-42bc-b0b3-a522274164b9"/>
          <p:cNvPicPr>
            <a:picLocks noChangeAspect="1"/>
          </p:cNvPicPr>
          <p:nvPr/>
        </p:nvPicPr>
        <p:blipFill>
          <a:blip r:embed="rId4"/>
          <a:stretch>
            <a:fillRect/>
          </a:stretch>
        </p:blipFill>
        <p:spPr>
          <a:xfrm>
            <a:off x="0" y="177800"/>
            <a:ext cx="4524375" cy="1079500"/>
          </a:xfrm>
          <a:prstGeom prst="rect">
            <a:avLst/>
          </a:prstGeom>
          <a:noFill/>
          <a:ln w="9525">
            <a:noFill/>
          </a:ln>
        </p:spPr>
      </p:pic>
    </p:spTree>
    <p:custDataLst>
      <p:tags r:id="rId1"/>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zh-CN" altLang="en-US" sz="3080" b="1" dirty="0"/>
              <a:t>卷积计算</a:t>
            </a:r>
          </a:p>
        </p:txBody>
      </p:sp>
      <p:sp>
        <p:nvSpPr>
          <p:cNvPr id="5" name="乘号 4"/>
          <p:cNvSpPr/>
          <p:nvPr/>
        </p:nvSpPr>
        <p:spPr>
          <a:xfrm>
            <a:off x="5245691" y="2623607"/>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6" name="乘号 5"/>
          <p:cNvSpPr/>
          <p:nvPr/>
        </p:nvSpPr>
        <p:spPr>
          <a:xfrm>
            <a:off x="7901226" y="2680135"/>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graphicFrame>
        <p:nvGraphicFramePr>
          <p:cNvPr id="7" name="表格 6"/>
          <p:cNvGraphicFramePr>
            <a:graphicFrameLocks noGrp="1"/>
          </p:cNvGraphicFramePr>
          <p:nvPr/>
        </p:nvGraphicFramePr>
        <p:xfrm>
          <a:off x="8799818" y="2029473"/>
          <a:ext cx="2108200" cy="2044065"/>
        </p:xfrm>
        <a:graphic>
          <a:graphicData uri="http://schemas.openxmlformats.org/drawingml/2006/table">
            <a:tbl>
              <a:tblPr firstRow="1" bandRow="1">
                <a:tableStyleId>{2D5ABB26-0587-4C30-8999-92F81FD0307C}</a:tableStyleId>
              </a:tblPr>
              <a:tblGrid>
                <a:gridCol w="527050">
                  <a:extLst>
                    <a:ext uri="{9D8B030D-6E8A-4147-A177-3AD203B41FA5}">
                      <a16:colId xmlns:a16="http://schemas.microsoft.com/office/drawing/2014/main" val="20000"/>
                    </a:ext>
                  </a:extLst>
                </a:gridCol>
                <a:gridCol w="527050">
                  <a:extLst>
                    <a:ext uri="{9D8B030D-6E8A-4147-A177-3AD203B41FA5}">
                      <a16:colId xmlns:a16="http://schemas.microsoft.com/office/drawing/2014/main" val="20001"/>
                    </a:ext>
                  </a:extLst>
                </a:gridCol>
                <a:gridCol w="527050">
                  <a:extLst>
                    <a:ext uri="{9D8B030D-6E8A-4147-A177-3AD203B41FA5}">
                      <a16:colId xmlns:a16="http://schemas.microsoft.com/office/drawing/2014/main" val="20002"/>
                    </a:ext>
                  </a:extLst>
                </a:gridCol>
                <a:gridCol w="527050">
                  <a:extLst>
                    <a:ext uri="{9D8B030D-6E8A-4147-A177-3AD203B41FA5}">
                      <a16:colId xmlns:a16="http://schemas.microsoft.com/office/drawing/2014/main" val="20003"/>
                    </a:ext>
                  </a:extLst>
                </a:gridCol>
              </a:tblGrid>
              <a:tr h="446405">
                <a:tc>
                  <a:txBody>
                    <a:bodyPr/>
                    <a:lstStyle/>
                    <a:p>
                      <a:pPr algn="ctr"/>
                      <a:r>
                        <a:rPr lang="en-US" altLang="zh-CN" sz="1540" dirty="0"/>
                        <a:t>-5</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 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 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75945">
                <a:tc>
                  <a:txBody>
                    <a:bodyPr/>
                    <a:lstStyle/>
                    <a:p>
                      <a:pPr algn="ctr"/>
                      <a:r>
                        <a:rPr lang="en-US" altLang="zh-CN" sz="1385"/>
                        <a:t>-10</a:t>
                      </a:r>
                      <a:endParaRPr lang="zh-CN" altLang="en-US" sz="1385"/>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 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6405">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75310">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85" dirty="0"/>
                        <a:t>-16</a:t>
                      </a:r>
                      <a:endParaRPr lang="zh-CN" altLang="en-US" sz="1385"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600"/>
                    </a:solidFill>
                  </a:tcPr>
                </a:tc>
                <a:extLst>
                  <a:ext uri="{0D108BD9-81ED-4DB2-BD59-A6C34878D82A}">
                    <a16:rowId xmlns:a16="http://schemas.microsoft.com/office/drawing/2014/main" val="10003"/>
                  </a:ext>
                </a:extLst>
              </a:tr>
            </a:tbl>
          </a:graphicData>
        </a:graphic>
      </p:graphicFrame>
      <p:cxnSp>
        <p:nvCxnSpPr>
          <p:cNvPr id="8" name="直接连接符 7"/>
          <p:cNvCxnSpPr/>
          <p:nvPr/>
        </p:nvCxnSpPr>
        <p:spPr>
          <a:xfrm flipV="1">
            <a:off x="3684054" y="2414529"/>
            <a:ext cx="2300964" cy="688078"/>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9" name="直接连接符 8"/>
          <p:cNvCxnSpPr/>
          <p:nvPr/>
        </p:nvCxnSpPr>
        <p:spPr>
          <a:xfrm flipV="1">
            <a:off x="4959013" y="2414529"/>
            <a:ext cx="2496271" cy="688078"/>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10" name="直接连接符 9"/>
          <p:cNvCxnSpPr/>
          <p:nvPr/>
        </p:nvCxnSpPr>
        <p:spPr>
          <a:xfrm flipV="1">
            <a:off x="4940574" y="3908158"/>
            <a:ext cx="2514710" cy="340171"/>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graphicFrame>
        <p:nvGraphicFramePr>
          <p:cNvPr id="12" name="表格 11"/>
          <p:cNvGraphicFramePr>
            <a:graphicFrameLocks noGrp="1"/>
          </p:cNvGraphicFramePr>
          <p:nvPr/>
        </p:nvGraphicFramePr>
        <p:xfrm>
          <a:off x="5985018" y="2414529"/>
          <a:ext cx="1470660" cy="1497330"/>
        </p:xfrm>
        <a:graphic>
          <a:graphicData uri="http://schemas.openxmlformats.org/drawingml/2006/table">
            <a:tbl>
              <a:tblPr firstRow="1" bandRow="1">
                <a:tableStyleId>{5C22544A-7EE6-4342-B048-85BDC9FD1C3A}</a:tableStyleId>
              </a:tblPr>
              <a:tblGrid>
                <a:gridCol w="490220">
                  <a:extLst>
                    <a:ext uri="{9D8B030D-6E8A-4147-A177-3AD203B41FA5}">
                      <a16:colId xmlns:a16="http://schemas.microsoft.com/office/drawing/2014/main" val="20000"/>
                    </a:ext>
                  </a:extLst>
                </a:gridCol>
                <a:gridCol w="490220">
                  <a:extLst>
                    <a:ext uri="{9D8B030D-6E8A-4147-A177-3AD203B41FA5}">
                      <a16:colId xmlns:a16="http://schemas.microsoft.com/office/drawing/2014/main" val="20001"/>
                    </a:ext>
                  </a:extLst>
                </a:gridCol>
                <a:gridCol w="490220">
                  <a:extLst>
                    <a:ext uri="{9D8B030D-6E8A-4147-A177-3AD203B41FA5}">
                      <a16:colId xmlns:a16="http://schemas.microsoft.com/office/drawing/2014/main" val="20002"/>
                    </a:ext>
                  </a:extLst>
                </a:gridCol>
              </a:tblGrid>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0"/>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1"/>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10002"/>
                  </a:ext>
                </a:extLst>
              </a:tr>
            </a:tbl>
          </a:graphicData>
        </a:graphic>
      </p:graphicFrame>
      <p:sp>
        <p:nvSpPr>
          <p:cNvPr id="15" name="TextBox 14"/>
          <p:cNvSpPr txBox="1"/>
          <p:nvPr/>
        </p:nvSpPr>
        <p:spPr>
          <a:xfrm>
            <a:off x="9411734" y="4682535"/>
            <a:ext cx="1396504" cy="470535"/>
          </a:xfrm>
          <a:prstGeom prst="rect">
            <a:avLst/>
          </a:prstGeom>
          <a:noFill/>
        </p:spPr>
        <p:txBody>
          <a:bodyPr wrap="square" rtlCol="0">
            <a:spAutoFit/>
          </a:bodyPr>
          <a:lstStyle/>
          <a:p>
            <a:r>
              <a:rPr lang="en-US" altLang="zh-CN" sz="2465" dirty="0">
                <a:latin typeface="+mj-ea"/>
                <a:ea typeface="+mj-ea"/>
              </a:rPr>
              <a:t>4 * </a:t>
            </a:r>
            <a:r>
              <a:rPr lang="en-US" altLang="zh-CN" sz="2465" dirty="0" err="1">
                <a:latin typeface="+mj-ea"/>
                <a:ea typeface="+mj-ea"/>
              </a:rPr>
              <a:t>4</a:t>
            </a:r>
            <a:endParaRPr lang="zh-CN" altLang="en-US" sz="2465" dirty="0">
              <a:latin typeface="+mj-ea"/>
              <a:ea typeface="+mj-ea"/>
            </a:endParaRPr>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sp>
        <p:nvSpPr>
          <p:cNvPr id="19" name="TextBox 18"/>
          <p:cNvSpPr txBox="1"/>
          <p:nvPr/>
        </p:nvSpPr>
        <p:spPr>
          <a:xfrm>
            <a:off x="3227216" y="4729477"/>
            <a:ext cx="1267416" cy="470535"/>
          </a:xfrm>
          <a:prstGeom prst="rect">
            <a:avLst/>
          </a:prstGeom>
          <a:noFill/>
        </p:spPr>
        <p:txBody>
          <a:bodyPr wrap="square" rtlCol="0">
            <a:spAutoFit/>
          </a:bodyPr>
          <a:lstStyle/>
          <a:p>
            <a:r>
              <a:rPr lang="en-US" altLang="zh-CN" sz="2465" dirty="0">
                <a:latin typeface="+mj-ea"/>
                <a:ea typeface="+mj-ea"/>
              </a:rPr>
              <a:t>6 * </a:t>
            </a:r>
            <a:r>
              <a:rPr lang="en-US" altLang="zh-CN" sz="2465" dirty="0" err="1">
                <a:latin typeface="+mj-ea"/>
                <a:ea typeface="+mj-ea"/>
              </a:rPr>
              <a:t>6</a:t>
            </a:r>
            <a:endParaRPr lang="zh-CN" altLang="en-US" sz="2465" dirty="0">
              <a:latin typeface="+mj-ea"/>
              <a:ea typeface="+mj-ea"/>
            </a:endParaRPr>
          </a:p>
        </p:txBody>
      </p:sp>
      <p:sp>
        <p:nvSpPr>
          <p:cNvPr id="23" name="左右箭头 22"/>
          <p:cNvSpPr/>
          <p:nvPr/>
        </p:nvSpPr>
        <p:spPr>
          <a:xfrm>
            <a:off x="4675505" y="4729480"/>
            <a:ext cx="4618355" cy="4927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5"/>
          </a:p>
        </p:txBody>
      </p:sp>
      <p:grpSp>
        <p:nvGrpSpPr>
          <p:cNvPr id="4" name="组合 3"/>
          <p:cNvGrpSpPr/>
          <p:nvPr/>
        </p:nvGrpSpPr>
        <p:grpSpPr>
          <a:xfrm>
            <a:off x="4789170" y="4248785"/>
            <a:ext cx="4504690" cy="400552"/>
            <a:chOff x="2350526" y="4014315"/>
            <a:chExt cx="5071354" cy="2044983"/>
          </a:xfrm>
        </p:grpSpPr>
        <p:sp>
          <p:nvSpPr>
            <p:cNvPr id="18" name="TextBox 17"/>
            <p:cNvSpPr txBox="1"/>
            <p:nvPr/>
          </p:nvSpPr>
          <p:spPr>
            <a:xfrm>
              <a:off x="2941320" y="4023360"/>
              <a:ext cx="4480560" cy="2035938"/>
            </a:xfrm>
            <a:prstGeom prst="rect">
              <a:avLst/>
            </a:prstGeom>
            <a:noFill/>
          </p:spPr>
          <p:txBody>
            <a:bodyPr wrap="square" rtlCol="0">
              <a:spAutoFit/>
            </a:bodyPr>
            <a:lstStyle/>
            <a:p>
              <a:r>
                <a:rPr lang="zh-CN" altLang="en-US" sz="2000" dirty="0"/>
                <a:t>数学归纳：</a:t>
              </a:r>
              <a:r>
                <a:rPr lang="zh-CN" altLang="en-US" sz="1400" b="1" dirty="0">
                  <a:latin typeface="+mj-ea"/>
                  <a:ea typeface="+mj-ea"/>
                </a:rPr>
                <a:t>（</a:t>
              </a:r>
              <a:r>
                <a:rPr lang="en-US" altLang="zh-CN" sz="1400" b="1" dirty="0">
                  <a:latin typeface="+mj-ea"/>
                  <a:ea typeface="+mj-ea"/>
                </a:rPr>
                <a:t>n-f+1</a:t>
              </a:r>
              <a:r>
                <a:rPr lang="zh-CN" altLang="en-US" sz="1400" b="1" dirty="0">
                  <a:latin typeface="+mj-ea"/>
                  <a:ea typeface="+mj-ea"/>
                </a:rPr>
                <a:t>）</a:t>
              </a:r>
              <a:r>
                <a:rPr lang="en-US" altLang="zh-CN" sz="1400" b="1" dirty="0">
                  <a:latin typeface="+mj-ea"/>
                  <a:ea typeface="+mj-ea"/>
                </a:rPr>
                <a:t>*</a:t>
              </a:r>
              <a:r>
                <a:rPr lang="zh-CN" altLang="en-US" sz="1400" b="1" dirty="0">
                  <a:latin typeface="+mj-ea"/>
                  <a:ea typeface="+mj-ea"/>
                </a:rPr>
                <a:t>（</a:t>
              </a:r>
              <a:r>
                <a:rPr lang="en-US" altLang="zh-CN" sz="1400" b="1" dirty="0">
                  <a:latin typeface="+mj-ea"/>
                  <a:ea typeface="+mj-ea"/>
                </a:rPr>
                <a:t> n-f+1 </a:t>
              </a:r>
              <a:r>
                <a:rPr lang="zh-CN" altLang="en-US" sz="1400" b="1" dirty="0">
                  <a:latin typeface="+mj-ea"/>
                  <a:ea typeface="+mj-ea"/>
                </a:rPr>
                <a:t>）</a:t>
              </a:r>
            </a:p>
          </p:txBody>
        </p:sp>
        <p:sp>
          <p:nvSpPr>
            <p:cNvPr id="28" name="AutoShape 127"/>
            <p:cNvSpPr/>
            <p:nvPr/>
          </p:nvSpPr>
          <p:spPr bwMode="auto">
            <a:xfrm flipH="1">
              <a:off x="2350526" y="4014315"/>
              <a:ext cx="108132" cy="1073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bg1"/>
            </a:solidFill>
            <a:ln>
              <a:noFill/>
            </a:ln>
            <a:effectLst/>
          </p:spPr>
          <p:txBody>
            <a:bodyPr lIns="29338" tIns="29338" rIns="29338" bIns="29338"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31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aphicFrame>
        <p:nvGraphicFramePr>
          <p:cNvPr id="29" name="表格 28"/>
          <p:cNvGraphicFramePr>
            <a:graphicFrameLocks noGrp="1"/>
          </p:cNvGraphicFramePr>
          <p:nvPr/>
        </p:nvGraphicFramePr>
        <p:xfrm>
          <a:off x="2404059" y="1887163"/>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5</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dirty="0"/>
                        <a:t>7</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3"/>
                  </a:ext>
                </a:extLst>
              </a:tr>
              <a:tr h="405130">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4"/>
                  </a:ext>
                </a:extLst>
              </a:tr>
              <a:tr h="405130">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4</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5"/>
                  </a:ext>
                </a:extLst>
              </a:tr>
            </a:tbl>
          </a:graphicData>
        </a:graphic>
      </p:graphicFrame>
      <p:cxnSp>
        <p:nvCxnSpPr>
          <p:cNvPr id="11" name="直接连接符 10"/>
          <p:cNvCxnSpPr/>
          <p:nvPr/>
        </p:nvCxnSpPr>
        <p:spPr>
          <a:xfrm flipV="1">
            <a:off x="3696629" y="3909237"/>
            <a:ext cx="2288389" cy="362562"/>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30" name="表格 29"/>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 name="文本框 1">
            <a:extLst>
              <a:ext uri="{FF2B5EF4-FFF2-40B4-BE49-F238E27FC236}">
                <a16:creationId xmlns:a16="http://schemas.microsoft.com/office/drawing/2014/main" id="{F4D2F4DD-EC09-4577-BE1F-8703C268B6C2}"/>
              </a:ext>
            </a:extLst>
          </p:cNvPr>
          <p:cNvSpPr txBox="1"/>
          <p:nvPr/>
        </p:nvSpPr>
        <p:spPr>
          <a:xfrm>
            <a:off x="2865066" y="4680862"/>
            <a:ext cx="3600250" cy="461665"/>
          </a:xfrm>
          <a:prstGeom prst="rect">
            <a:avLst/>
          </a:prstGeom>
          <a:noFill/>
        </p:spPr>
        <p:txBody>
          <a:bodyPr wrap="square" rtlCol="0">
            <a:spAutoFit/>
          </a:bodyPr>
          <a:lstStyle/>
          <a:p>
            <a:r>
              <a:rPr lang="zh-CN" altLang="en-US" dirty="0"/>
              <a:t>边缘像素仅被计算</a:t>
            </a:r>
            <a:r>
              <a:rPr lang="en-US" altLang="zh-CN" dirty="0"/>
              <a:t>1</a:t>
            </a:r>
            <a:r>
              <a:rPr lang="zh-CN" altLang="en-US" dirty="0"/>
              <a:t>次</a:t>
            </a:r>
          </a:p>
        </p:txBody>
      </p:sp>
    </p:spTree>
    <p:custDataLst>
      <p:tags r:id="rId1"/>
    </p:custDataLst>
    <p:extLst>
      <p:ext uri="{BB962C8B-B14F-4D97-AF65-F5344CB8AC3E}">
        <p14:creationId xmlns:p14="http://schemas.microsoft.com/office/powerpoint/2010/main" val="2973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B4B7"/>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100">
        <p:fade/>
      </p:transition>
    </mc:Choice>
    <mc:Fallback xmlns="">
      <p:transition spd="med" advClick="0" advTm="1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100">
        <p:fade/>
      </p:transition>
    </mc:Choice>
    <mc:Fallback xmlns="">
      <p:transition spd="med" advClick="0" advTm="1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lumOff val="1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lumOff val="1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lumOff val="1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100">
        <p:fade/>
      </p:transition>
    </mc:Choice>
    <mc:Fallback xmlns="">
      <p:transition spd="med" advTm="1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6" name="表格 25"/>
          <p:cNvGraphicFramePr>
            <a:graphicFrameLocks noGrp="1"/>
          </p:cNvGraphicFramePr>
          <p:nvPr/>
        </p:nvGraphicFramePr>
        <p:xfrm>
          <a:off x="3010944"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29" name="表格 28"/>
          <p:cNvGraphicFramePr>
            <a:graphicFrameLocks noGrp="1"/>
          </p:cNvGraphicFramePr>
          <p:nvPr/>
        </p:nvGraphicFramePr>
        <p:xfrm>
          <a:off x="7517310" y="1835192"/>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lumOff val="1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75349"/>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7" name="TextBox 6"/>
          <p:cNvSpPr txBox="1"/>
          <p:nvPr/>
        </p:nvSpPr>
        <p:spPr>
          <a:xfrm>
            <a:off x="2358801" y="5140213"/>
            <a:ext cx="8648938" cy="1585595"/>
          </a:xfrm>
          <a:prstGeom prst="rect">
            <a:avLst/>
          </a:prstGeom>
          <a:noFill/>
        </p:spPr>
        <p:txBody>
          <a:bodyPr wrap="square" rtlCol="0">
            <a:spAutoFit/>
          </a:bodyPr>
          <a:lstStyle/>
          <a:p>
            <a:pPr>
              <a:lnSpc>
                <a:spcPct val="150000"/>
              </a:lnSpc>
              <a:buFont typeface="Wingdings" panose="05000000000000000000" pitchFamily="2" charset="2"/>
            </a:pPr>
            <a:r>
              <a:rPr lang="zh-CN" altLang="zh-CN" sz="2155" dirty="0">
                <a:latin typeface="+mn-ea"/>
              </a:rPr>
              <a:t>每次移动滑窗后有交集部分，交集部分意味着多次提取特征，尤其表现在图像的中间区域提取次数较多，边缘部分提取次数较少，</a:t>
            </a:r>
            <a:r>
              <a:rPr lang="zh-CN" altLang="zh-CN" sz="2150" dirty="0">
                <a:latin typeface="+mn-ea"/>
                <a:sym typeface="+mn-ea"/>
              </a:rPr>
              <a:t>这意味着会丢失图像的边缘位置的许多信息。</a:t>
            </a:r>
            <a:r>
              <a:rPr lang="zh-CN" altLang="zh-CN" sz="2155" dirty="0">
                <a:latin typeface="+mn-ea"/>
              </a:rPr>
              <a:t>怎么办？</a:t>
            </a:r>
            <a:endParaRPr lang="zh-CN" altLang="en-US" sz="2155" dirty="0">
              <a:latin typeface="+mn-ea"/>
            </a:endParaRPr>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9" name="矩形 8"/>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0" name="文本框 9">
            <a:extLst>
              <a:ext uri="{FF2B5EF4-FFF2-40B4-BE49-F238E27FC236}">
                <a16:creationId xmlns:a16="http://schemas.microsoft.com/office/drawing/2014/main" id="{44CCCADF-845D-45BB-AAFD-C7B1DFE648D7}"/>
              </a:ext>
            </a:extLst>
          </p:cNvPr>
          <p:cNvSpPr txBox="1"/>
          <p:nvPr/>
        </p:nvSpPr>
        <p:spPr>
          <a:xfrm>
            <a:off x="7407489" y="4601298"/>
            <a:ext cx="3600250" cy="461665"/>
          </a:xfrm>
          <a:prstGeom prst="rect">
            <a:avLst/>
          </a:prstGeom>
          <a:noFill/>
        </p:spPr>
        <p:txBody>
          <a:bodyPr wrap="square" rtlCol="0">
            <a:spAutoFit/>
          </a:bodyPr>
          <a:lstStyle/>
          <a:p>
            <a:r>
              <a:rPr lang="zh-CN" altLang="en-US" dirty="0"/>
              <a:t>中间像素被计算</a:t>
            </a:r>
            <a:r>
              <a:rPr lang="en-US" altLang="zh-CN" dirty="0"/>
              <a:t>6</a:t>
            </a:r>
            <a:r>
              <a:rPr lang="zh-CN" altLang="en-US" dirty="0"/>
              <a:t>次</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7" name="表格 6"/>
          <p:cNvGraphicFramePr>
            <a:graphicFrameLocks noGrp="1"/>
          </p:cNvGraphicFramePr>
          <p:nvPr/>
        </p:nvGraphicFramePr>
        <p:xfrm>
          <a:off x="6206310" y="2088150"/>
          <a:ext cx="2108200" cy="2044065"/>
        </p:xfrm>
        <a:graphic>
          <a:graphicData uri="http://schemas.openxmlformats.org/drawingml/2006/table">
            <a:tbl>
              <a:tblPr firstRow="1" bandRow="1">
                <a:tableStyleId>{2D5ABB26-0587-4C30-8999-92F81FD0307C}</a:tableStyleId>
              </a:tblPr>
              <a:tblGrid>
                <a:gridCol w="527050">
                  <a:extLst>
                    <a:ext uri="{9D8B030D-6E8A-4147-A177-3AD203B41FA5}">
                      <a16:colId xmlns:a16="http://schemas.microsoft.com/office/drawing/2014/main" val="20000"/>
                    </a:ext>
                  </a:extLst>
                </a:gridCol>
                <a:gridCol w="527050">
                  <a:extLst>
                    <a:ext uri="{9D8B030D-6E8A-4147-A177-3AD203B41FA5}">
                      <a16:colId xmlns:a16="http://schemas.microsoft.com/office/drawing/2014/main" val="20001"/>
                    </a:ext>
                  </a:extLst>
                </a:gridCol>
                <a:gridCol w="527050">
                  <a:extLst>
                    <a:ext uri="{9D8B030D-6E8A-4147-A177-3AD203B41FA5}">
                      <a16:colId xmlns:a16="http://schemas.microsoft.com/office/drawing/2014/main" val="20002"/>
                    </a:ext>
                  </a:extLst>
                </a:gridCol>
                <a:gridCol w="527050">
                  <a:extLst>
                    <a:ext uri="{9D8B030D-6E8A-4147-A177-3AD203B41FA5}">
                      <a16:colId xmlns:a16="http://schemas.microsoft.com/office/drawing/2014/main" val="20003"/>
                    </a:ext>
                  </a:extLst>
                </a:gridCol>
              </a:tblGrid>
              <a:tr h="446405">
                <a:tc>
                  <a:txBody>
                    <a:bodyPr/>
                    <a:lstStyle/>
                    <a:p>
                      <a:pPr algn="ctr"/>
                      <a:r>
                        <a:rPr lang="en-US" altLang="zh-CN" sz="1540" dirty="0"/>
                        <a:t>-5</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 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 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75945">
                <a:tc>
                  <a:txBody>
                    <a:bodyPr/>
                    <a:lstStyle/>
                    <a:p>
                      <a:pPr algn="ctr"/>
                      <a:r>
                        <a:rPr lang="en-US" altLang="zh-CN" sz="1385"/>
                        <a:t>-10</a:t>
                      </a:r>
                      <a:endParaRPr lang="zh-CN" altLang="en-US" sz="1385"/>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 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6405">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75310">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85" dirty="0"/>
                        <a:t>-16</a:t>
                      </a:r>
                      <a:endParaRPr lang="zh-CN" altLang="en-US" sz="1385"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8" name="表格 7"/>
          <p:cNvGraphicFramePr>
            <a:graphicFrameLocks noGrp="1"/>
          </p:cNvGraphicFramePr>
          <p:nvPr/>
        </p:nvGraphicFramePr>
        <p:xfrm>
          <a:off x="1981587" y="1851957"/>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5</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7</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4</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9" name="右箭头 8"/>
          <p:cNvSpPr/>
          <p:nvPr/>
        </p:nvSpPr>
        <p:spPr>
          <a:xfrm>
            <a:off x="8848438" y="2980913"/>
            <a:ext cx="2065418" cy="32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5"/>
          </a:p>
        </p:txBody>
      </p:sp>
      <p:sp>
        <p:nvSpPr>
          <p:cNvPr id="10" name="TextBox 9"/>
          <p:cNvSpPr txBox="1"/>
          <p:nvPr/>
        </p:nvSpPr>
        <p:spPr>
          <a:xfrm>
            <a:off x="9036203" y="2523235"/>
            <a:ext cx="1760299" cy="460375"/>
          </a:xfrm>
          <a:prstGeom prst="rect">
            <a:avLst/>
          </a:prstGeom>
          <a:noFill/>
        </p:spPr>
        <p:txBody>
          <a:bodyPr wrap="square" rtlCol="0">
            <a:spAutoFit/>
          </a:bodyPr>
          <a:lstStyle/>
          <a:p>
            <a:r>
              <a:rPr lang="zh-CN" altLang="en-US" dirty="0"/>
              <a:t>多次卷积</a:t>
            </a:r>
          </a:p>
        </p:txBody>
      </p:sp>
      <p:graphicFrame>
        <p:nvGraphicFramePr>
          <p:cNvPr id="12" name="表格 11"/>
          <p:cNvGraphicFramePr>
            <a:graphicFrameLocks noGrp="1"/>
          </p:cNvGraphicFramePr>
          <p:nvPr/>
        </p:nvGraphicFramePr>
        <p:xfrm>
          <a:off x="11348085" y="2887345"/>
          <a:ext cx="677545" cy="721360"/>
        </p:xfrm>
        <a:graphic>
          <a:graphicData uri="http://schemas.openxmlformats.org/drawingml/2006/table">
            <a:tbl>
              <a:tblPr firstRow="1" bandRow="1">
                <a:tableStyleId>{5C22544A-7EE6-4342-B048-85BDC9FD1C3A}</a:tableStyleId>
              </a:tblPr>
              <a:tblGrid>
                <a:gridCol w="677545">
                  <a:extLst>
                    <a:ext uri="{9D8B030D-6E8A-4147-A177-3AD203B41FA5}">
                      <a16:colId xmlns:a16="http://schemas.microsoft.com/office/drawing/2014/main" val="20000"/>
                    </a:ext>
                  </a:extLst>
                </a:gridCol>
              </a:tblGrid>
              <a:tr h="721360">
                <a:tc>
                  <a:txBody>
                    <a:bodyPr/>
                    <a:lstStyle/>
                    <a:p>
                      <a:endParaRPr lang="zh-CN" altLang="en-US" sz="3805" dirty="0"/>
                    </a:p>
                  </a:txBody>
                  <a:tcPr marL="140823" marR="140823" marT="70411" marB="704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3" name="矩形 12"/>
          <p:cNvSpPr/>
          <p:nvPr/>
        </p:nvSpPr>
        <p:spPr>
          <a:xfrm>
            <a:off x="3426716" y="5252238"/>
            <a:ext cx="7041198" cy="1476375"/>
          </a:xfrm>
          <a:prstGeom prst="rect">
            <a:avLst/>
          </a:prstGeom>
        </p:spPr>
        <p:txBody>
          <a:bodyPr>
            <a:spAutoFit/>
          </a:bodyPr>
          <a:lstStyle/>
          <a:p>
            <a:pPr>
              <a:lnSpc>
                <a:spcPct val="150000"/>
              </a:lnSpc>
              <a:buFont typeface="Wingdings" panose="05000000000000000000" pitchFamily="2" charset="2"/>
            </a:pPr>
            <a:r>
              <a:rPr lang="zh-CN" altLang="zh-CN" sz="2000" dirty="0"/>
              <a:t>每进行一次卷积计算操作，输出的卷积特征图像大小就会改变，经过若干次卷积计算后的图像大小与原始输入图像的大小相差甚远。</a:t>
            </a:r>
          </a:p>
        </p:txBody>
      </p:sp>
      <p:sp>
        <p:nvSpPr>
          <p:cNvPr id="14" name="右箭头 13"/>
          <p:cNvSpPr/>
          <p:nvPr/>
        </p:nvSpPr>
        <p:spPr>
          <a:xfrm>
            <a:off x="4987515" y="2980913"/>
            <a:ext cx="962297" cy="32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5"/>
          </a:p>
        </p:txBody>
      </p:sp>
      <p:sp>
        <p:nvSpPr>
          <p:cNvPr id="15" name="TextBox 14"/>
          <p:cNvSpPr txBox="1"/>
          <p:nvPr/>
        </p:nvSpPr>
        <p:spPr>
          <a:xfrm>
            <a:off x="6803181" y="4456389"/>
            <a:ext cx="1396504" cy="470535"/>
          </a:xfrm>
          <a:prstGeom prst="rect">
            <a:avLst/>
          </a:prstGeom>
          <a:noFill/>
        </p:spPr>
        <p:txBody>
          <a:bodyPr wrap="square" rtlCol="0">
            <a:spAutoFit/>
          </a:bodyPr>
          <a:lstStyle/>
          <a:p>
            <a:r>
              <a:rPr lang="en-US" altLang="zh-CN" sz="2465" dirty="0">
                <a:latin typeface="+mj-ea"/>
                <a:ea typeface="+mj-ea"/>
              </a:rPr>
              <a:t>4 * </a:t>
            </a:r>
            <a:r>
              <a:rPr lang="en-US" altLang="zh-CN" sz="2465" dirty="0" err="1">
                <a:latin typeface="+mj-ea"/>
                <a:ea typeface="+mj-ea"/>
              </a:rPr>
              <a:t>4</a:t>
            </a:r>
            <a:endParaRPr lang="zh-CN" altLang="en-US" sz="2465" dirty="0">
              <a:latin typeface="+mj-ea"/>
              <a:ea typeface="+mj-ea"/>
            </a:endParaRPr>
          </a:p>
        </p:txBody>
      </p:sp>
      <p:sp>
        <p:nvSpPr>
          <p:cNvPr id="16" name="TextBox 15"/>
          <p:cNvSpPr txBox="1"/>
          <p:nvPr/>
        </p:nvSpPr>
        <p:spPr>
          <a:xfrm>
            <a:off x="2874545" y="4456316"/>
            <a:ext cx="1267416" cy="470535"/>
          </a:xfrm>
          <a:prstGeom prst="rect">
            <a:avLst/>
          </a:prstGeom>
          <a:noFill/>
        </p:spPr>
        <p:txBody>
          <a:bodyPr wrap="square" rtlCol="0">
            <a:spAutoFit/>
          </a:bodyPr>
          <a:lstStyle/>
          <a:p>
            <a:r>
              <a:rPr lang="en-US" altLang="zh-CN" sz="2465" dirty="0">
                <a:latin typeface="+mj-ea"/>
                <a:ea typeface="+mj-ea"/>
              </a:rPr>
              <a:t>6 * </a:t>
            </a:r>
            <a:r>
              <a:rPr lang="en-US" altLang="zh-CN" sz="2465" dirty="0" err="1">
                <a:latin typeface="+mj-ea"/>
                <a:ea typeface="+mj-ea"/>
              </a:rPr>
              <a:t>6</a:t>
            </a:r>
            <a:endParaRPr lang="zh-CN" altLang="en-US" sz="2465" dirty="0">
              <a:latin typeface="+mj-ea"/>
              <a:ea typeface="+mj-ea"/>
            </a:endParaRPr>
          </a:p>
        </p:txBody>
      </p:sp>
      <p:sp>
        <p:nvSpPr>
          <p:cNvPr id="17" name="TextBox 16"/>
          <p:cNvSpPr txBox="1"/>
          <p:nvPr/>
        </p:nvSpPr>
        <p:spPr>
          <a:xfrm>
            <a:off x="4764544" y="2499764"/>
            <a:ext cx="1760299" cy="460375"/>
          </a:xfrm>
          <a:prstGeom prst="rect">
            <a:avLst/>
          </a:prstGeom>
          <a:noFill/>
        </p:spPr>
        <p:txBody>
          <a:bodyPr wrap="square" rtlCol="0">
            <a:spAutoFit/>
          </a:bodyPr>
          <a:lstStyle/>
          <a:p>
            <a:r>
              <a:rPr lang="en-US" altLang="zh-CN" dirty="0"/>
              <a:t>1</a:t>
            </a:r>
            <a:r>
              <a:rPr lang="zh-CN" altLang="en-US" dirty="0"/>
              <a:t>次卷积</a:t>
            </a:r>
          </a:p>
        </p:txBody>
      </p:sp>
      <p:sp>
        <p:nvSpPr>
          <p:cNvPr id="18" name="矩形 17"/>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9" name="矩形 18"/>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3" grpId="0"/>
      <p:bldP spid="14" grpId="0" bldLvl="0" animBg="1"/>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en-US" altLang="zh-CN" sz="3080" b="1" dirty="0"/>
              <a:t>Padding</a:t>
            </a:r>
            <a:endParaRPr lang="zh-CN" altLang="en-US" sz="3080" b="1" dirty="0"/>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7" name="表格 6"/>
          <p:cNvGraphicFramePr>
            <a:graphicFrameLocks noGrp="1"/>
          </p:cNvGraphicFramePr>
          <p:nvPr/>
        </p:nvGraphicFramePr>
        <p:xfrm>
          <a:off x="1574204" y="1463701"/>
          <a:ext cx="3347720" cy="3322320"/>
        </p:xfrm>
        <a:graphic>
          <a:graphicData uri="http://schemas.openxmlformats.org/drawingml/2006/table">
            <a:tbl>
              <a:tblPr firstRow="1" bandRow="1">
                <a:tableStyleId>{5C22544A-7EE6-4342-B048-85BDC9FD1C3A}</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gridCol w="418465">
                  <a:extLst>
                    <a:ext uri="{9D8B030D-6E8A-4147-A177-3AD203B41FA5}">
                      <a16:colId xmlns:a16="http://schemas.microsoft.com/office/drawing/2014/main" val="20006"/>
                    </a:ext>
                  </a:extLst>
                </a:gridCol>
                <a:gridCol w="418465">
                  <a:extLst>
                    <a:ext uri="{9D8B030D-6E8A-4147-A177-3AD203B41FA5}">
                      <a16:colId xmlns:a16="http://schemas.microsoft.com/office/drawing/2014/main" val="20007"/>
                    </a:ext>
                  </a:extLst>
                </a:gridCol>
              </a:tblGrid>
              <a:tr h="41529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2"/>
                  </a:ext>
                </a:extLst>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3"/>
                  </a:ext>
                </a:extLst>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4"/>
                  </a:ext>
                </a:extLst>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5"/>
                  </a:ext>
                </a:extLst>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6"/>
                  </a:ext>
                </a:extLst>
              </a:tr>
              <a:tr h="41529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9" name="表格 8"/>
          <p:cNvGraphicFramePr>
            <a:graphicFrameLocks noGrp="1"/>
          </p:cNvGraphicFramePr>
          <p:nvPr/>
        </p:nvGraphicFramePr>
        <p:xfrm>
          <a:off x="6211343" y="2530422"/>
          <a:ext cx="1470660" cy="1497330"/>
        </p:xfrm>
        <a:graphic>
          <a:graphicData uri="http://schemas.openxmlformats.org/drawingml/2006/table">
            <a:tbl>
              <a:tblPr firstRow="1" bandRow="1">
                <a:tableStyleId>{5C22544A-7EE6-4342-B048-85BDC9FD1C3A}</a:tableStyleId>
              </a:tblPr>
              <a:tblGrid>
                <a:gridCol w="490220">
                  <a:extLst>
                    <a:ext uri="{9D8B030D-6E8A-4147-A177-3AD203B41FA5}">
                      <a16:colId xmlns:a16="http://schemas.microsoft.com/office/drawing/2014/main" val="20000"/>
                    </a:ext>
                  </a:extLst>
                </a:gridCol>
                <a:gridCol w="490220">
                  <a:extLst>
                    <a:ext uri="{9D8B030D-6E8A-4147-A177-3AD203B41FA5}">
                      <a16:colId xmlns:a16="http://schemas.microsoft.com/office/drawing/2014/main" val="20001"/>
                    </a:ext>
                  </a:extLst>
                </a:gridCol>
                <a:gridCol w="490220">
                  <a:extLst>
                    <a:ext uri="{9D8B030D-6E8A-4147-A177-3AD203B41FA5}">
                      <a16:colId xmlns:a16="http://schemas.microsoft.com/office/drawing/2014/main" val="20002"/>
                    </a:ext>
                  </a:extLst>
                </a:gridCol>
              </a:tblGrid>
              <a:tr h="499110">
                <a:tc>
                  <a:txBody>
                    <a:bodyPr/>
                    <a:lstStyle/>
                    <a:p>
                      <a:pPr algn="ct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9110">
                <a:tc>
                  <a:txBody>
                    <a:bodyPr/>
                    <a:lstStyle/>
                    <a:p>
                      <a:pPr algn="ct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9110">
                <a:tc>
                  <a:txBody>
                    <a:bodyPr/>
                    <a:lstStyle/>
                    <a:p>
                      <a:pPr algn="ct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0" name="乘号 9"/>
          <p:cNvSpPr/>
          <p:nvPr/>
        </p:nvSpPr>
        <p:spPr>
          <a:xfrm>
            <a:off x="5460281" y="2927266"/>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11" name="乘号 10"/>
          <p:cNvSpPr/>
          <p:nvPr/>
        </p:nvSpPr>
        <p:spPr>
          <a:xfrm>
            <a:off x="8115816" y="2983794"/>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grpSp>
        <p:nvGrpSpPr>
          <p:cNvPr id="4" name="组合 3"/>
          <p:cNvGrpSpPr/>
          <p:nvPr/>
        </p:nvGrpSpPr>
        <p:grpSpPr>
          <a:xfrm>
            <a:off x="1807241" y="4891537"/>
            <a:ext cx="9235704" cy="1567683"/>
            <a:chOff x="1173480" y="3176089"/>
            <a:chExt cx="5996940" cy="1017930"/>
          </a:xfrm>
        </p:grpSpPr>
        <p:sp>
          <p:nvSpPr>
            <p:cNvPr id="12" name="矩形 11"/>
            <p:cNvSpPr/>
            <p:nvPr/>
          </p:nvSpPr>
          <p:spPr>
            <a:xfrm>
              <a:off x="1581210" y="3919002"/>
              <a:ext cx="876178" cy="275017"/>
            </a:xfrm>
            <a:prstGeom prst="rect">
              <a:avLst/>
            </a:prstGeom>
          </p:spPr>
          <p:txBody>
            <a:bodyPr wrap="none">
              <a:spAutoFit/>
            </a:bodyPr>
            <a:lstStyle/>
            <a:p>
              <a:pPr algn="ctr"/>
              <a:r>
                <a:rPr lang="en-US" altLang="zh-CN" sz="2155" dirty="0"/>
                <a:t>Padding=1</a:t>
              </a:r>
              <a:endParaRPr lang="zh-CN" altLang="en-US" sz="2155" dirty="0"/>
            </a:p>
          </p:txBody>
        </p:sp>
        <p:sp>
          <p:nvSpPr>
            <p:cNvPr id="13" name="TextBox 12"/>
            <p:cNvSpPr txBox="1"/>
            <p:nvPr/>
          </p:nvSpPr>
          <p:spPr>
            <a:xfrm>
              <a:off x="6263640" y="3421380"/>
              <a:ext cx="906780" cy="305528"/>
            </a:xfrm>
            <a:prstGeom prst="rect">
              <a:avLst/>
            </a:prstGeom>
            <a:noFill/>
          </p:spPr>
          <p:txBody>
            <a:bodyPr wrap="square" rtlCol="0">
              <a:spAutoFit/>
            </a:bodyPr>
            <a:lstStyle/>
            <a:p>
              <a:r>
                <a:rPr lang="en-US" altLang="zh-CN" sz="2465" dirty="0">
                  <a:latin typeface="+mj-ea"/>
                  <a:ea typeface="+mj-ea"/>
                </a:rPr>
                <a:t>6 * </a:t>
              </a:r>
              <a:r>
                <a:rPr lang="en-US" altLang="zh-CN" sz="2465" dirty="0" err="1">
                  <a:latin typeface="+mj-ea"/>
                  <a:ea typeface="+mj-ea"/>
                </a:rPr>
                <a:t>6</a:t>
              </a:r>
              <a:endParaRPr lang="zh-CN" altLang="en-US" sz="2465" dirty="0">
                <a:latin typeface="+mj-ea"/>
                <a:ea typeface="+mj-ea"/>
              </a:endParaRPr>
            </a:p>
          </p:txBody>
        </p:sp>
        <p:sp>
          <p:nvSpPr>
            <p:cNvPr id="14" name="TextBox 13"/>
            <p:cNvSpPr txBox="1"/>
            <p:nvPr/>
          </p:nvSpPr>
          <p:spPr>
            <a:xfrm>
              <a:off x="1173480" y="3436620"/>
              <a:ext cx="822960" cy="305528"/>
            </a:xfrm>
            <a:prstGeom prst="rect">
              <a:avLst/>
            </a:prstGeom>
            <a:noFill/>
          </p:spPr>
          <p:txBody>
            <a:bodyPr wrap="square" rtlCol="0">
              <a:spAutoFit/>
            </a:bodyPr>
            <a:lstStyle/>
            <a:p>
              <a:r>
                <a:rPr lang="en-US" altLang="zh-CN" sz="2465" dirty="0">
                  <a:latin typeface="+mj-ea"/>
                  <a:ea typeface="+mj-ea"/>
                </a:rPr>
                <a:t>6 * </a:t>
              </a:r>
              <a:r>
                <a:rPr lang="en-US" altLang="zh-CN" sz="2465" dirty="0" err="1">
                  <a:latin typeface="+mj-ea"/>
                  <a:ea typeface="+mj-ea"/>
                </a:rPr>
                <a:t>6</a:t>
              </a:r>
              <a:endParaRPr lang="zh-CN" altLang="en-US" sz="2465" dirty="0">
                <a:latin typeface="+mj-ea"/>
                <a:ea typeface="+mj-ea"/>
              </a:endParaRPr>
            </a:p>
          </p:txBody>
        </p:sp>
        <p:sp>
          <p:nvSpPr>
            <p:cNvPr id="15" name="左右箭头 14"/>
            <p:cNvSpPr/>
            <p:nvPr/>
          </p:nvSpPr>
          <p:spPr>
            <a:xfrm>
              <a:off x="2930372" y="3482442"/>
              <a:ext cx="3200421" cy="1995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5"/>
            </a:p>
          </p:txBody>
        </p:sp>
        <p:sp>
          <p:nvSpPr>
            <p:cNvPr id="16" name="右箭头 15"/>
            <p:cNvSpPr/>
            <p:nvPr/>
          </p:nvSpPr>
          <p:spPr>
            <a:xfrm>
              <a:off x="1874520" y="3550920"/>
              <a:ext cx="312420" cy="12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95"/>
            </a:p>
          </p:txBody>
        </p:sp>
        <p:sp>
          <p:nvSpPr>
            <p:cNvPr id="17" name="TextBox 16"/>
            <p:cNvSpPr txBox="1"/>
            <p:nvPr/>
          </p:nvSpPr>
          <p:spPr>
            <a:xfrm>
              <a:off x="2286000" y="3436620"/>
              <a:ext cx="822960" cy="305528"/>
            </a:xfrm>
            <a:prstGeom prst="rect">
              <a:avLst/>
            </a:prstGeom>
            <a:noFill/>
          </p:spPr>
          <p:txBody>
            <a:bodyPr wrap="square" rtlCol="0">
              <a:spAutoFit/>
            </a:bodyPr>
            <a:lstStyle/>
            <a:p>
              <a:r>
                <a:rPr lang="en-US" altLang="zh-CN" sz="2465" dirty="0">
                  <a:latin typeface="+mj-ea"/>
                  <a:ea typeface="+mj-ea"/>
                </a:rPr>
                <a:t>8 * </a:t>
              </a:r>
              <a:r>
                <a:rPr lang="en-US" altLang="zh-CN" sz="2465" dirty="0" err="1">
                  <a:latin typeface="+mj-ea"/>
                  <a:ea typeface="+mj-ea"/>
                </a:rPr>
                <a:t>8</a:t>
              </a:r>
              <a:endParaRPr lang="zh-CN" altLang="en-US" sz="2465" dirty="0">
                <a:latin typeface="+mj-ea"/>
                <a:ea typeface="+mj-ea"/>
              </a:endParaRPr>
            </a:p>
          </p:txBody>
        </p:sp>
        <p:sp>
          <p:nvSpPr>
            <p:cNvPr id="18" name="矩形 17"/>
            <p:cNvSpPr/>
            <p:nvPr/>
          </p:nvSpPr>
          <p:spPr>
            <a:xfrm>
              <a:off x="3599303" y="3176089"/>
              <a:ext cx="2250850" cy="338926"/>
            </a:xfrm>
            <a:prstGeom prst="rect">
              <a:avLst/>
            </a:prstGeom>
          </p:spPr>
          <p:txBody>
            <a:bodyPr wrap="none">
              <a:spAutoFit/>
            </a:bodyPr>
            <a:lstStyle/>
            <a:p>
              <a:r>
                <a:rPr lang="zh-CN" altLang="en-US" sz="2800" dirty="0"/>
                <a:t>（</a:t>
              </a:r>
              <a:r>
                <a:rPr lang="en-US" altLang="zh-CN" sz="2800" dirty="0"/>
                <a:t>n-f+1</a:t>
              </a:r>
              <a:r>
                <a:rPr lang="zh-CN" altLang="en-US" sz="2800" dirty="0"/>
                <a:t>）</a:t>
              </a:r>
              <a:r>
                <a:rPr lang="en-US" altLang="zh-CN" sz="2800" dirty="0"/>
                <a:t>*</a:t>
              </a:r>
              <a:r>
                <a:rPr lang="zh-CN" altLang="en-US" sz="2800" dirty="0"/>
                <a:t>（</a:t>
              </a:r>
              <a:r>
                <a:rPr lang="en-US" altLang="zh-CN" sz="2800" dirty="0"/>
                <a:t> n-f+1 </a:t>
              </a:r>
              <a:r>
                <a:rPr lang="zh-CN" altLang="en-US" sz="2800" dirty="0"/>
                <a:t>）</a:t>
              </a:r>
            </a:p>
          </p:txBody>
        </p:sp>
      </p:grpSp>
      <p:graphicFrame>
        <p:nvGraphicFramePr>
          <p:cNvPr id="19" name="表格 18"/>
          <p:cNvGraphicFramePr>
            <a:graphicFrameLocks noGrp="1"/>
          </p:cNvGraphicFramePr>
          <p:nvPr/>
        </p:nvGraphicFramePr>
        <p:xfrm>
          <a:off x="8838372" y="2179556"/>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0845">
                  <a:extLst>
                    <a:ext uri="{9D8B030D-6E8A-4147-A177-3AD203B41FA5}">
                      <a16:colId xmlns:a16="http://schemas.microsoft.com/office/drawing/2014/main" val="20003"/>
                    </a:ext>
                  </a:extLst>
                </a:gridCol>
                <a:gridCol w="42608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1" name="矩形 20"/>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2" name="矩形 21"/>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kumimoji="0" sz="288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算法概述</a:t>
            </a: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5" name="文本框 4"/>
          <p:cNvSpPr txBox="1"/>
          <p:nvPr/>
        </p:nvSpPr>
        <p:spPr>
          <a:xfrm>
            <a:off x="2063115" y="6600190"/>
            <a:ext cx="11557635" cy="506730"/>
          </a:xfrm>
          <a:prstGeom prst="rect">
            <a:avLst/>
          </a:prstGeom>
          <a:noFill/>
        </p:spPr>
        <p:txBody>
          <a:bodyPr wrap="square" rtlCol="0">
            <a:spAutoFit/>
          </a:bodyPr>
          <a:lstStyle/>
          <a:p>
            <a:pPr indent="457200">
              <a:lnSpc>
                <a:spcPct val="150000"/>
              </a:lnSpc>
            </a:pPr>
            <a:r>
              <a:rPr lang="zh-CN" altLang="en-US" sz="1800"/>
              <a:t>目前，卷积神经网络主要应用于计算机视觉、自然语言处理等方面。其经典网络有LeNet、AlexNet和VggNet等。</a:t>
            </a:r>
          </a:p>
        </p:txBody>
      </p:sp>
      <p:sp>
        <p:nvSpPr>
          <p:cNvPr id="8" name="文本框 7"/>
          <p:cNvSpPr txBox="1"/>
          <p:nvPr/>
        </p:nvSpPr>
        <p:spPr>
          <a:xfrm>
            <a:off x="2428240" y="2807335"/>
            <a:ext cx="10751185" cy="2999740"/>
          </a:xfrm>
          <a:prstGeom prst="rect">
            <a:avLst/>
          </a:prstGeom>
          <a:noFill/>
        </p:spPr>
        <p:txBody>
          <a:bodyPr wrap="square" rtlCol="0">
            <a:spAutoFit/>
          </a:bodyPr>
          <a:lstStyle/>
          <a:p>
            <a:pPr indent="457200">
              <a:lnSpc>
                <a:spcPct val="150000"/>
              </a:lnSpc>
            </a:pPr>
            <a:r>
              <a:rPr lang="zh-CN" altLang="en-US" sz="1800">
                <a:sym typeface="+mn-ea"/>
              </a:rPr>
              <a:t>由前向传递和反向传播所组成。然而，与传统的BP神经网络不同，卷积神经网络含有卷积层。其中，它的前向传播过程与上述前馈类似。特别的，卷积神经网络前向传递的时候会经过很多滤波器，每个滤波器寻找着不同模式的视觉数据，它们基本集中在图像的某个子集、图块、补丁等等。这些视觉数据可能是垂直线、水平线或者对角线。例如，对于数字而言，其就可能在寻找数字的轮廓，周长等视觉数据。经过过滤器之后是池化，即进行主要特征筛选，将选择出的重要性大的特征往下传播，然后通过一般的全连接层、扁平化得出预测值，得到的预测值与实际值产生的误差会自后向前传播以调整网络参数。最终，同BP神经网络一样是训练得到最小误差及其对应的训练模型。</a:t>
            </a:r>
            <a:endParaRPr lang="zh-CN" altLang="en-US" sz="1800"/>
          </a:p>
        </p:txBody>
      </p:sp>
      <p:sp>
        <p:nvSpPr>
          <p:cNvPr id="12" name="文本框 11"/>
          <p:cNvSpPr txBox="1"/>
          <p:nvPr/>
        </p:nvSpPr>
        <p:spPr>
          <a:xfrm>
            <a:off x="2063115" y="1268095"/>
            <a:ext cx="10022205" cy="398780"/>
          </a:xfrm>
          <a:prstGeom prst="rect">
            <a:avLst/>
          </a:prstGeom>
          <a:noFill/>
        </p:spPr>
        <p:txBody>
          <a:bodyPr wrap="square" rtlCol="0" anchor="t">
            <a:spAutoFit/>
          </a:bodyPr>
          <a:lstStyle/>
          <a:p>
            <a:r>
              <a:rPr lang="en-US" altLang="zh-CN" sz="2000" b="1">
                <a:solidFill>
                  <a:schemeClr val="accent1"/>
                </a:solidFill>
                <a:effectLst>
                  <a:outerShdw blurRad="38100" dist="25400" dir="5400000" algn="ctr" rotWithShape="0">
                    <a:srgbClr val="6E747A">
                      <a:alpha val="43000"/>
                    </a:srgbClr>
                  </a:outerShdw>
                </a:effectLst>
              </a:rPr>
              <a:t>算法名称</a:t>
            </a:r>
            <a:r>
              <a:rPr lang="zh-CN" altLang="en-US" sz="2000" b="1">
                <a:solidFill>
                  <a:schemeClr val="accent1"/>
                </a:solidFill>
                <a:effectLst>
                  <a:outerShdw blurRad="38100" dist="25400" dir="5400000" algn="ctr" rotWithShape="0">
                    <a:srgbClr val="6E747A">
                      <a:alpha val="43000"/>
                    </a:srgbClr>
                  </a:outerShdw>
                </a:effectLst>
              </a:rPr>
              <a:t>：</a:t>
            </a:r>
          </a:p>
        </p:txBody>
      </p:sp>
      <p:sp>
        <p:nvSpPr>
          <p:cNvPr id="9" name="文本框 8"/>
          <p:cNvSpPr txBox="1"/>
          <p:nvPr/>
        </p:nvSpPr>
        <p:spPr>
          <a:xfrm>
            <a:off x="2030730" y="6040755"/>
            <a:ext cx="10022205" cy="398780"/>
          </a:xfrm>
          <a:prstGeom prst="rect">
            <a:avLst/>
          </a:prstGeom>
          <a:noFill/>
        </p:spPr>
        <p:txBody>
          <a:bodyPr wrap="square" rtlCol="0" anchor="t">
            <a:spAutoFit/>
          </a:bodyPr>
          <a:lstStyle/>
          <a:p>
            <a:r>
              <a:rPr lang="en-US" altLang="zh-CN" sz="2000" b="1">
                <a:solidFill>
                  <a:schemeClr val="accent1"/>
                </a:solidFill>
                <a:effectLst>
                  <a:outerShdw blurRad="38100" dist="25400" dir="5400000" algn="ctr" rotWithShape="0">
                    <a:srgbClr val="6E747A">
                      <a:alpha val="43000"/>
                    </a:srgbClr>
                  </a:outerShdw>
                </a:effectLst>
              </a:rPr>
              <a:t>算法应用</a:t>
            </a:r>
            <a:r>
              <a:rPr lang="zh-CN" altLang="en-US" sz="2000" b="1">
                <a:solidFill>
                  <a:schemeClr val="accent1"/>
                </a:solidFill>
                <a:effectLst>
                  <a:outerShdw blurRad="38100" dist="25400" dir="5400000" algn="ctr" rotWithShape="0">
                    <a:srgbClr val="6E747A">
                      <a:alpha val="43000"/>
                    </a:srgbClr>
                  </a:outerShdw>
                </a:effectLst>
              </a:rPr>
              <a:t>：</a:t>
            </a:r>
          </a:p>
        </p:txBody>
      </p:sp>
      <p:sp>
        <p:nvSpPr>
          <p:cNvPr id="10" name="文本框 9"/>
          <p:cNvSpPr txBox="1"/>
          <p:nvPr/>
        </p:nvSpPr>
        <p:spPr>
          <a:xfrm>
            <a:off x="2063115" y="2230755"/>
            <a:ext cx="10022205" cy="398780"/>
          </a:xfrm>
          <a:prstGeom prst="rect">
            <a:avLst/>
          </a:prstGeom>
          <a:noFill/>
        </p:spPr>
        <p:txBody>
          <a:bodyPr wrap="square" rtlCol="0" anchor="t">
            <a:spAutoFit/>
          </a:bodyPr>
          <a:lstStyle/>
          <a:p>
            <a:r>
              <a:rPr lang="en-US" altLang="zh-CN" sz="2000" b="1">
                <a:solidFill>
                  <a:schemeClr val="accent1"/>
                </a:solidFill>
                <a:effectLst>
                  <a:outerShdw blurRad="38100" dist="25400" dir="5400000" algn="ctr" rotWithShape="0">
                    <a:srgbClr val="6E747A">
                      <a:alpha val="43000"/>
                    </a:srgbClr>
                  </a:outerShdw>
                </a:effectLst>
              </a:rPr>
              <a:t>算法原理</a:t>
            </a:r>
            <a:r>
              <a:rPr lang="zh-CN" altLang="en-US" sz="2000" b="1">
                <a:solidFill>
                  <a:schemeClr val="accent1"/>
                </a:solidFill>
                <a:effectLst>
                  <a:outerShdw blurRad="38100" dist="25400" dir="5400000" algn="ctr" rotWithShape="0">
                    <a:srgbClr val="6E747A">
                      <a:alpha val="43000"/>
                    </a:srgbClr>
                  </a:outerShdw>
                </a:effectLst>
              </a:rPr>
              <a:t>：</a:t>
            </a:r>
          </a:p>
        </p:txBody>
      </p:sp>
      <p:sp>
        <p:nvSpPr>
          <p:cNvPr id="11" name="文本框 10"/>
          <p:cNvSpPr txBox="1"/>
          <p:nvPr/>
        </p:nvSpPr>
        <p:spPr>
          <a:xfrm>
            <a:off x="2872105" y="1764665"/>
            <a:ext cx="8338185" cy="368300"/>
          </a:xfrm>
          <a:prstGeom prst="rect">
            <a:avLst/>
          </a:prstGeom>
          <a:noFill/>
        </p:spPr>
        <p:txBody>
          <a:bodyPr wrap="square" rtlCol="0">
            <a:spAutoFit/>
          </a:bodyPr>
          <a:lstStyle/>
          <a:p>
            <a:r>
              <a:rPr sz="1800">
                <a:sym typeface="+mn-ea"/>
              </a:rPr>
              <a:t>卷积神经网络（Convolutional Neural Networks，CNN）</a:t>
            </a:r>
            <a:endParaRPr lang="zh-CN" altLang="en-US" sz="1800">
              <a:sym typeface="+mn-ea"/>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10920" y="283845"/>
            <a:ext cx="3933190" cy="565150"/>
          </a:xfrm>
          <a:prstGeom prst="rect">
            <a:avLst/>
          </a:prstGeom>
          <a:noFill/>
        </p:spPr>
        <p:txBody>
          <a:bodyPr wrap="square" rtlCol="0">
            <a:spAutoFit/>
          </a:bodyPr>
          <a:lstStyle/>
          <a:p>
            <a:r>
              <a:rPr lang="zh-CN" altLang="en-US" sz="3080" b="1" dirty="0"/>
              <a:t>非灰度图像卷积计算</a:t>
            </a:r>
          </a:p>
        </p:txBody>
      </p:sp>
      <p:sp>
        <p:nvSpPr>
          <p:cNvPr id="71682" name="Rectangle 2"/>
          <p:cNvSpPr>
            <a:spLocks noChangeArrowheads="1"/>
          </p:cNvSpPr>
          <p:nvPr/>
        </p:nvSpPr>
        <p:spPr bwMode="auto">
          <a:xfrm>
            <a:off x="0" y="-354191"/>
            <a:ext cx="407670" cy="708660"/>
          </a:xfrm>
          <a:prstGeom prst="rect">
            <a:avLst/>
          </a:prstGeom>
          <a:noFill/>
          <a:ln w="9525">
            <a:noFill/>
            <a:miter lim="800000"/>
          </a:ln>
          <a:effectLst/>
        </p:spPr>
        <p:txBody>
          <a:bodyPr vert="horz" wrap="none" lIns="140823" tIns="70411" rIns="140823" bIns="70411" numCol="1" anchor="ctr" anchorCtr="0" compatLnSpc="1">
            <a:spAutoFit/>
          </a:bodyPr>
          <a:lstStyle/>
          <a:p>
            <a:endParaRPr lang="zh-CN" altLang="en-US" sz="3695"/>
          </a:p>
        </p:txBody>
      </p:sp>
      <p:graphicFrame>
        <p:nvGraphicFramePr>
          <p:cNvPr id="20" name="表格 19"/>
          <p:cNvGraphicFramePr>
            <a:graphicFrameLocks noGrp="1"/>
          </p:cNvGraphicFramePr>
          <p:nvPr/>
        </p:nvGraphicFramePr>
        <p:xfrm>
          <a:off x="2330293" y="1953229"/>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0845">
                  <a:extLst>
                    <a:ext uri="{9D8B030D-6E8A-4147-A177-3AD203B41FA5}">
                      <a16:colId xmlns:a16="http://schemas.microsoft.com/office/drawing/2014/main" val="20003"/>
                    </a:ext>
                  </a:extLst>
                </a:gridCol>
                <a:gridCol w="42608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2"/>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4"/>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0005"/>
                  </a:ext>
                </a:extLst>
              </a:tr>
            </a:tbl>
          </a:graphicData>
        </a:graphic>
      </p:graphicFrame>
      <p:graphicFrame>
        <p:nvGraphicFramePr>
          <p:cNvPr id="21" name="表格 20"/>
          <p:cNvGraphicFramePr>
            <a:graphicFrameLocks noGrp="1"/>
          </p:cNvGraphicFramePr>
          <p:nvPr/>
        </p:nvGraphicFramePr>
        <p:xfrm>
          <a:off x="2114027" y="2129259"/>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0845">
                  <a:extLst>
                    <a:ext uri="{9D8B030D-6E8A-4147-A177-3AD203B41FA5}">
                      <a16:colId xmlns:a16="http://schemas.microsoft.com/office/drawing/2014/main" val="20003"/>
                    </a:ext>
                  </a:extLst>
                </a:gridCol>
                <a:gridCol w="42608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0002"/>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0004"/>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0005"/>
                  </a:ext>
                </a:extLst>
              </a:tr>
            </a:tbl>
          </a:graphicData>
        </a:graphic>
      </p:graphicFrame>
      <p:graphicFrame>
        <p:nvGraphicFramePr>
          <p:cNvPr id="22" name="表格 21"/>
          <p:cNvGraphicFramePr>
            <a:graphicFrameLocks noGrp="1"/>
          </p:cNvGraphicFramePr>
          <p:nvPr/>
        </p:nvGraphicFramePr>
        <p:xfrm>
          <a:off x="1897763" y="2305289"/>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0845">
                  <a:extLst>
                    <a:ext uri="{9D8B030D-6E8A-4147-A177-3AD203B41FA5}">
                      <a16:colId xmlns:a16="http://schemas.microsoft.com/office/drawing/2014/main" val="20003"/>
                    </a:ext>
                  </a:extLst>
                </a:gridCol>
                <a:gridCol w="42608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4"/>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5"/>
                  </a:ext>
                </a:extLst>
              </a:tr>
            </a:tbl>
          </a:graphicData>
        </a:graphic>
      </p:graphicFrame>
      <p:graphicFrame>
        <p:nvGraphicFramePr>
          <p:cNvPr id="23" name="表格 22"/>
          <p:cNvGraphicFramePr>
            <a:graphicFrameLocks noGrp="1"/>
          </p:cNvGraphicFramePr>
          <p:nvPr/>
        </p:nvGraphicFramePr>
        <p:xfrm>
          <a:off x="6458788" y="2571849"/>
          <a:ext cx="1287780" cy="1266825"/>
        </p:xfrm>
        <a:graphic>
          <a:graphicData uri="http://schemas.openxmlformats.org/drawingml/2006/table">
            <a:tbl>
              <a:tblPr firstRow="1" bandRow="1">
                <a:tableStyleId>{5C22544A-7EE6-4342-B048-85BDC9FD1C3A}</a:tableStyleId>
              </a:tblPr>
              <a:tblGrid>
                <a:gridCol w="429260">
                  <a:extLst>
                    <a:ext uri="{9D8B030D-6E8A-4147-A177-3AD203B41FA5}">
                      <a16:colId xmlns:a16="http://schemas.microsoft.com/office/drawing/2014/main" val="20000"/>
                    </a:ext>
                  </a:extLst>
                </a:gridCol>
                <a:gridCol w="429260">
                  <a:extLst>
                    <a:ext uri="{9D8B030D-6E8A-4147-A177-3AD203B41FA5}">
                      <a16:colId xmlns:a16="http://schemas.microsoft.com/office/drawing/2014/main" val="20001"/>
                    </a:ext>
                  </a:extLst>
                </a:gridCol>
                <a:gridCol w="429260">
                  <a:extLst>
                    <a:ext uri="{9D8B030D-6E8A-4147-A177-3AD203B41FA5}">
                      <a16:colId xmlns:a16="http://schemas.microsoft.com/office/drawing/2014/main" val="20002"/>
                    </a:ext>
                  </a:extLst>
                </a:gridCol>
              </a:tblGrid>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24" name="表格 23"/>
          <p:cNvGraphicFramePr>
            <a:graphicFrameLocks noGrp="1"/>
          </p:cNvGraphicFramePr>
          <p:nvPr/>
        </p:nvGraphicFramePr>
        <p:xfrm>
          <a:off x="6270099" y="2762968"/>
          <a:ext cx="1287780" cy="1266825"/>
        </p:xfrm>
        <a:graphic>
          <a:graphicData uri="http://schemas.openxmlformats.org/drawingml/2006/table">
            <a:tbl>
              <a:tblPr firstRow="1" bandRow="1">
                <a:tableStyleId>{5C22544A-7EE6-4342-B048-85BDC9FD1C3A}</a:tableStyleId>
              </a:tblPr>
              <a:tblGrid>
                <a:gridCol w="429260">
                  <a:extLst>
                    <a:ext uri="{9D8B030D-6E8A-4147-A177-3AD203B41FA5}">
                      <a16:colId xmlns:a16="http://schemas.microsoft.com/office/drawing/2014/main" val="20000"/>
                    </a:ext>
                  </a:extLst>
                </a:gridCol>
                <a:gridCol w="429260">
                  <a:extLst>
                    <a:ext uri="{9D8B030D-6E8A-4147-A177-3AD203B41FA5}">
                      <a16:colId xmlns:a16="http://schemas.microsoft.com/office/drawing/2014/main" val="20001"/>
                    </a:ext>
                  </a:extLst>
                </a:gridCol>
                <a:gridCol w="429260">
                  <a:extLst>
                    <a:ext uri="{9D8B030D-6E8A-4147-A177-3AD203B41FA5}">
                      <a16:colId xmlns:a16="http://schemas.microsoft.com/office/drawing/2014/main" val="20002"/>
                    </a:ext>
                  </a:extLst>
                </a:gridCol>
              </a:tblGrid>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aphicFrame>
        <p:nvGraphicFramePr>
          <p:cNvPr id="25" name="表格 24"/>
          <p:cNvGraphicFramePr>
            <a:graphicFrameLocks noGrp="1"/>
          </p:cNvGraphicFramePr>
          <p:nvPr/>
        </p:nvGraphicFramePr>
        <p:xfrm>
          <a:off x="6081409" y="2938998"/>
          <a:ext cx="1287780" cy="1266825"/>
        </p:xfrm>
        <a:graphic>
          <a:graphicData uri="http://schemas.openxmlformats.org/drawingml/2006/table">
            <a:tbl>
              <a:tblPr firstRow="1" bandRow="1">
                <a:tableStyleId>{5C22544A-7EE6-4342-B048-85BDC9FD1C3A}</a:tableStyleId>
              </a:tblPr>
              <a:tblGrid>
                <a:gridCol w="429260">
                  <a:extLst>
                    <a:ext uri="{9D8B030D-6E8A-4147-A177-3AD203B41FA5}">
                      <a16:colId xmlns:a16="http://schemas.microsoft.com/office/drawing/2014/main" val="20000"/>
                    </a:ext>
                  </a:extLst>
                </a:gridCol>
                <a:gridCol w="429260">
                  <a:extLst>
                    <a:ext uri="{9D8B030D-6E8A-4147-A177-3AD203B41FA5}">
                      <a16:colId xmlns:a16="http://schemas.microsoft.com/office/drawing/2014/main" val="20001"/>
                    </a:ext>
                  </a:extLst>
                </a:gridCol>
                <a:gridCol w="429260">
                  <a:extLst>
                    <a:ext uri="{9D8B030D-6E8A-4147-A177-3AD203B41FA5}">
                      <a16:colId xmlns:a16="http://schemas.microsoft.com/office/drawing/2014/main" val="20002"/>
                    </a:ext>
                  </a:extLst>
                </a:gridCol>
              </a:tblGrid>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422275">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zh-CN" altLang="en-US" sz="2000" b="0" kern="1200">
                        <a:solidFill>
                          <a:schemeClr val="tx1"/>
                        </a:solidFill>
                        <a:latin typeface="+mn-lt"/>
                        <a:ea typeface="+mn-ea"/>
                        <a:cs typeface="+mn-cs"/>
                      </a:endParaRPr>
                    </a:p>
                  </a:txBody>
                  <a:tcPr marL="101273" marR="101273" marT="50635" marB="50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bl>
          </a:graphicData>
        </a:graphic>
      </p:graphicFrame>
      <p:grpSp>
        <p:nvGrpSpPr>
          <p:cNvPr id="35" name="组合 34"/>
          <p:cNvGrpSpPr/>
          <p:nvPr/>
        </p:nvGrpSpPr>
        <p:grpSpPr>
          <a:xfrm>
            <a:off x="1925338" y="1953229"/>
            <a:ext cx="1570871" cy="1560808"/>
            <a:chOff x="1006323" y="1268183"/>
            <a:chExt cx="1020000" cy="1013466"/>
          </a:xfrm>
        </p:grpSpPr>
        <p:sp>
          <p:nvSpPr>
            <p:cNvPr id="26" name="平行四边形 25"/>
            <p:cNvSpPr/>
            <p:nvPr/>
          </p:nvSpPr>
          <p:spPr>
            <a:xfrm>
              <a:off x="1006323" y="1268183"/>
              <a:ext cx="1019997" cy="228600"/>
            </a:xfrm>
            <a:prstGeom prst="parallelogram">
              <a:avLst>
                <a:gd name="adj" fmla="val 104688"/>
              </a:avLst>
            </a:prstGeom>
            <a:solidFill>
              <a:srgbClr val="FFFF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endParaRPr lang="zh-CN" altLang="en-US" sz="3695"/>
            </a:p>
          </p:txBody>
        </p:sp>
        <p:sp>
          <p:nvSpPr>
            <p:cNvPr id="27" name="矩形 26"/>
            <p:cNvSpPr/>
            <p:nvPr/>
          </p:nvSpPr>
          <p:spPr>
            <a:xfrm>
              <a:off x="1006324" y="1496784"/>
              <a:ext cx="784865" cy="784865"/>
            </a:xfrm>
            <a:prstGeom prst="rect">
              <a:avLst/>
            </a:prstGeom>
            <a:solidFill>
              <a:srgbClr val="FFFF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endParaRPr lang="zh-CN" altLang="en-US" sz="3695"/>
            </a:p>
          </p:txBody>
        </p:sp>
        <p:sp>
          <p:nvSpPr>
            <p:cNvPr id="28" name="平行四边形 27"/>
            <p:cNvSpPr/>
            <p:nvPr/>
          </p:nvSpPr>
          <p:spPr>
            <a:xfrm rot="5400000" flipV="1">
              <a:off x="1410735" y="1648641"/>
              <a:ext cx="996044" cy="235132"/>
            </a:xfrm>
            <a:prstGeom prst="parallelogram">
              <a:avLst>
                <a:gd name="adj" fmla="val 98219"/>
              </a:avLst>
            </a:prstGeom>
            <a:solidFill>
              <a:srgbClr val="FFFF00">
                <a:alpha val="5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endParaRPr lang="zh-CN" altLang="en-US" sz="3695"/>
            </a:p>
          </p:txBody>
        </p:sp>
      </p:grpSp>
      <p:graphicFrame>
        <p:nvGraphicFramePr>
          <p:cNvPr id="29" name="表格 28"/>
          <p:cNvGraphicFramePr>
            <a:graphicFrameLocks noGrp="1"/>
          </p:cNvGraphicFramePr>
          <p:nvPr/>
        </p:nvGraphicFramePr>
        <p:xfrm>
          <a:off x="9363536" y="2642264"/>
          <a:ext cx="1666240" cy="162052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0845">
                  <a:extLst>
                    <a:ext uri="{9D8B030D-6E8A-4147-A177-3AD203B41FA5}">
                      <a16:colId xmlns:a16="http://schemas.microsoft.com/office/drawing/2014/main" val="20003"/>
                    </a:ext>
                  </a:extLst>
                </a:gridCol>
              </a:tblGrid>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05130">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54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30" name="乘号 29"/>
          <p:cNvSpPr/>
          <p:nvPr/>
        </p:nvSpPr>
        <p:spPr>
          <a:xfrm>
            <a:off x="5805614" y="4457037"/>
            <a:ext cx="1999210" cy="563296"/>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2310" b="1" dirty="0">
                <a:solidFill>
                  <a:schemeClr val="tx1"/>
                </a:solidFill>
              </a:rPr>
              <a:t>3*</a:t>
            </a:r>
            <a:r>
              <a:rPr lang="en-US" altLang="zh-CN" sz="2310" b="1" dirty="0" err="1">
                <a:solidFill>
                  <a:schemeClr val="tx1"/>
                </a:solidFill>
              </a:rPr>
              <a:t>3</a:t>
            </a:r>
            <a:r>
              <a:rPr lang="en-US" altLang="zh-CN" sz="2310" b="1" dirty="0">
                <a:solidFill>
                  <a:schemeClr val="tx1"/>
                </a:solidFill>
              </a:rPr>
              <a:t>*</a:t>
            </a:r>
            <a:r>
              <a:rPr lang="en-US" altLang="zh-CN" sz="2310" b="1" dirty="0" err="1">
                <a:solidFill>
                  <a:schemeClr val="tx1"/>
                </a:solidFill>
              </a:rPr>
              <a:t>3</a:t>
            </a:r>
            <a:endParaRPr lang="zh-CN" altLang="en-US" sz="2310" b="1" dirty="0">
              <a:solidFill>
                <a:schemeClr val="tx1"/>
              </a:solidFill>
            </a:endParaRPr>
          </a:p>
        </p:txBody>
      </p:sp>
      <p:sp>
        <p:nvSpPr>
          <p:cNvPr id="32" name="乘号 31"/>
          <p:cNvSpPr/>
          <p:nvPr/>
        </p:nvSpPr>
        <p:spPr>
          <a:xfrm>
            <a:off x="1458218" y="4957468"/>
            <a:ext cx="3484564" cy="563296"/>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2310" b="1" dirty="0">
                <a:solidFill>
                  <a:schemeClr val="tx1"/>
                </a:solidFill>
              </a:rPr>
              <a:t>6*</a:t>
            </a:r>
            <a:r>
              <a:rPr lang="en-US" altLang="zh-CN" sz="2310" b="1" dirty="0" err="1">
                <a:solidFill>
                  <a:schemeClr val="tx1"/>
                </a:solidFill>
              </a:rPr>
              <a:t>6</a:t>
            </a:r>
            <a:r>
              <a:rPr lang="en-US" altLang="zh-CN" sz="2310" b="1" dirty="0">
                <a:solidFill>
                  <a:schemeClr val="tx1"/>
                </a:solidFill>
              </a:rPr>
              <a:t>*3</a:t>
            </a:r>
            <a:endParaRPr lang="zh-CN" altLang="en-US" sz="2310" b="1" dirty="0">
              <a:solidFill>
                <a:schemeClr val="tx1"/>
              </a:solidFill>
            </a:endParaRPr>
          </a:p>
        </p:txBody>
      </p:sp>
      <p:grpSp>
        <p:nvGrpSpPr>
          <p:cNvPr id="7" name="组合 6"/>
          <p:cNvGrpSpPr/>
          <p:nvPr/>
        </p:nvGrpSpPr>
        <p:grpSpPr>
          <a:xfrm>
            <a:off x="8454465" y="1896294"/>
            <a:ext cx="3697754" cy="3331092"/>
            <a:chOff x="5489665" y="1231214"/>
            <a:chExt cx="2401031" cy="2162949"/>
          </a:xfrm>
        </p:grpSpPr>
        <p:sp>
          <p:nvSpPr>
            <p:cNvPr id="31" name="乘号 30"/>
            <p:cNvSpPr/>
            <p:nvPr/>
          </p:nvSpPr>
          <p:spPr>
            <a:xfrm>
              <a:off x="5489665" y="3028403"/>
              <a:ext cx="2262602" cy="365760"/>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2310" b="1" dirty="0">
                  <a:solidFill>
                    <a:schemeClr val="tx1"/>
                  </a:solidFill>
                </a:rPr>
                <a:t>4*</a:t>
              </a:r>
              <a:r>
                <a:rPr lang="en-US" altLang="zh-CN" sz="2310" b="1" dirty="0" err="1">
                  <a:solidFill>
                    <a:schemeClr val="tx1"/>
                  </a:solidFill>
                </a:rPr>
                <a:t>4</a:t>
              </a:r>
              <a:endParaRPr lang="zh-CN" altLang="en-US" sz="2310" b="1" dirty="0">
                <a:solidFill>
                  <a:schemeClr val="tx1"/>
                </a:solidFill>
              </a:endParaRPr>
            </a:p>
          </p:txBody>
        </p:sp>
        <p:grpSp>
          <p:nvGrpSpPr>
            <p:cNvPr id="6" name="组合 5"/>
            <p:cNvGrpSpPr/>
            <p:nvPr/>
          </p:nvGrpSpPr>
          <p:grpSpPr>
            <a:xfrm>
              <a:off x="6210300" y="1231214"/>
              <a:ext cx="1680396" cy="402729"/>
              <a:chOff x="6210300" y="1231214"/>
              <a:chExt cx="1680396" cy="402729"/>
            </a:xfrm>
          </p:grpSpPr>
          <p:cxnSp>
            <p:nvCxnSpPr>
              <p:cNvPr id="33" name="直接箭头连接符 32"/>
              <p:cNvCxnSpPr/>
              <p:nvPr/>
            </p:nvCxnSpPr>
            <p:spPr>
              <a:xfrm flipV="1">
                <a:off x="6210300" y="1382483"/>
                <a:ext cx="293915" cy="2514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文本框 22"/>
              <p:cNvSpPr txBox="1"/>
              <p:nvPr/>
            </p:nvSpPr>
            <p:spPr>
              <a:xfrm>
                <a:off x="6504214" y="1231214"/>
                <a:ext cx="1386482" cy="268007"/>
              </a:xfrm>
              <a:prstGeom prst="rect">
                <a:avLst/>
              </a:prstGeom>
              <a:noFill/>
            </p:spPr>
            <p:txBody>
              <a:bodyPr wrap="square" lIns="105617" tIns="52808" rIns="105617" bIns="52808" rtlCol="0">
                <a:spAutoFit/>
              </a:bodyPr>
              <a:lstStyle/>
              <a:p>
                <a:r>
                  <a:rPr lang="zh-CN" altLang="en-US" sz="2000"/>
                  <a:t>对应</a:t>
                </a:r>
                <a:r>
                  <a:rPr lang="en-US" altLang="zh-CN" sz="2000"/>
                  <a:t>27</a:t>
                </a:r>
                <a:r>
                  <a:rPr lang="zh-CN" altLang="en-US" sz="2000"/>
                  <a:t>个数加和</a:t>
                </a:r>
              </a:p>
            </p:txBody>
          </p:sp>
        </p:grpSp>
      </p:grpSp>
      <p:grpSp>
        <p:nvGrpSpPr>
          <p:cNvPr id="5" name="组合 4"/>
          <p:cNvGrpSpPr/>
          <p:nvPr/>
        </p:nvGrpSpPr>
        <p:grpSpPr>
          <a:xfrm>
            <a:off x="5260780" y="3030735"/>
            <a:ext cx="3636275" cy="929239"/>
            <a:chOff x="3415937" y="1967831"/>
            <a:chExt cx="2361111" cy="603375"/>
          </a:xfrm>
        </p:grpSpPr>
        <p:sp>
          <p:nvSpPr>
            <p:cNvPr id="36" name="乘号 35"/>
            <p:cNvSpPr/>
            <p:nvPr/>
          </p:nvSpPr>
          <p:spPr>
            <a:xfrm>
              <a:off x="3415937" y="2022566"/>
              <a:ext cx="293915" cy="548640"/>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37" name="乘号 36"/>
            <p:cNvSpPr/>
            <p:nvPr/>
          </p:nvSpPr>
          <p:spPr>
            <a:xfrm>
              <a:off x="5483133" y="1967831"/>
              <a:ext cx="293915" cy="548640"/>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gr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2" name="矩形 11"/>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zh-CN" altLang="en-US" sz="3080" b="1" dirty="0"/>
              <a:t>池化</a:t>
            </a:r>
            <a:r>
              <a:rPr lang="en-US" altLang="zh-CN" sz="3080" b="1" dirty="0"/>
              <a:t>-Max Pooling</a:t>
            </a:r>
            <a:endParaRPr lang="zh-CN" altLang="en-US" sz="3080" b="1" dirty="0"/>
          </a:p>
        </p:txBody>
      </p:sp>
      <p:graphicFrame>
        <p:nvGraphicFramePr>
          <p:cNvPr id="4" name="表格 3"/>
          <p:cNvGraphicFramePr>
            <a:graphicFrameLocks noGrp="1"/>
          </p:cNvGraphicFramePr>
          <p:nvPr/>
        </p:nvGraphicFramePr>
        <p:xfrm>
          <a:off x="2446812" y="1079789"/>
          <a:ext cx="2470150" cy="2524760"/>
        </p:xfrm>
        <a:graphic>
          <a:graphicData uri="http://schemas.openxmlformats.org/drawingml/2006/table">
            <a:tbl>
              <a:tblPr firstRow="1" bandRow="1">
                <a:tableStyleId>{2D5ABB26-0587-4C30-8999-92F81FD0307C}</a:tableStyleId>
              </a:tblPr>
              <a:tblGrid>
                <a:gridCol w="619760">
                  <a:extLst>
                    <a:ext uri="{9D8B030D-6E8A-4147-A177-3AD203B41FA5}">
                      <a16:colId xmlns:a16="http://schemas.microsoft.com/office/drawing/2014/main" val="20000"/>
                    </a:ext>
                  </a:extLst>
                </a:gridCol>
                <a:gridCol w="621030">
                  <a:extLst>
                    <a:ext uri="{9D8B030D-6E8A-4147-A177-3AD203B41FA5}">
                      <a16:colId xmlns:a16="http://schemas.microsoft.com/office/drawing/2014/main" val="20001"/>
                    </a:ext>
                  </a:extLst>
                </a:gridCol>
                <a:gridCol w="620395">
                  <a:extLst>
                    <a:ext uri="{9D8B030D-6E8A-4147-A177-3AD203B41FA5}">
                      <a16:colId xmlns:a16="http://schemas.microsoft.com/office/drawing/2014/main" val="20002"/>
                    </a:ext>
                  </a:extLst>
                </a:gridCol>
                <a:gridCol w="608965">
                  <a:extLst>
                    <a:ext uri="{9D8B030D-6E8A-4147-A177-3AD203B41FA5}">
                      <a16:colId xmlns:a16="http://schemas.microsoft.com/office/drawing/2014/main" val="20003"/>
                    </a:ext>
                  </a:extLst>
                </a:gridCol>
              </a:tblGrid>
              <a:tr h="631190">
                <a:tc>
                  <a:txBody>
                    <a:bodyPr/>
                    <a:lstStyle/>
                    <a:p>
                      <a:pPr algn="ctr"/>
                      <a:r>
                        <a:rPr lang="en-US" altLang="zh-CN" sz="2770" b="1" i="0" dirty="0"/>
                        <a:t>1</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2770" b="1" i="0"/>
                        <a:t>4</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0000"/>
                  </a:ext>
                </a:extLst>
              </a:tr>
              <a:tr h="631190">
                <a:tc>
                  <a:txBody>
                    <a:bodyPr/>
                    <a:lstStyle/>
                    <a:p>
                      <a:pPr algn="ctr"/>
                      <a:r>
                        <a:rPr lang="en-US" altLang="zh-CN" sz="2770" b="1" i="0"/>
                        <a:t>5</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a:t>6</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a:t>7</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2770" b="1" i="0"/>
                        <a:t>8</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0001"/>
                  </a:ext>
                </a:extLst>
              </a:tr>
              <a:tr h="631190">
                <a:tc>
                  <a:txBody>
                    <a:bodyPr/>
                    <a:lstStyle/>
                    <a:p>
                      <a:pPr algn="ctr"/>
                      <a:r>
                        <a:rPr lang="en-US" altLang="zh-CN" sz="2770" b="1" i="0"/>
                        <a:t>3</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altLang="zh-CN" sz="2770" b="1" i="0"/>
                        <a:t>0</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2"/>
                  </a:ext>
                </a:extLst>
              </a:tr>
              <a:tr h="631190">
                <a:tc>
                  <a:txBody>
                    <a:bodyPr/>
                    <a:lstStyle/>
                    <a:p>
                      <a:pPr algn="ctr"/>
                      <a:r>
                        <a:rPr lang="en-US" altLang="zh-CN" sz="2770" b="1" i="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dirty="0"/>
                        <a:t>3</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altLang="zh-CN" sz="2770" b="1" i="0" dirty="0"/>
                        <a:t>4</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3"/>
                  </a:ext>
                </a:extLst>
              </a:tr>
            </a:tbl>
          </a:graphicData>
        </a:graphic>
      </p:graphicFrame>
      <p:cxnSp>
        <p:nvCxnSpPr>
          <p:cNvPr id="5" name="直接箭头连接符 4"/>
          <p:cNvCxnSpPr/>
          <p:nvPr/>
        </p:nvCxnSpPr>
        <p:spPr>
          <a:xfrm>
            <a:off x="5294311" y="2342176"/>
            <a:ext cx="330433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6" name="表格 5"/>
          <p:cNvGraphicFramePr>
            <a:graphicFrameLocks noGrp="1"/>
          </p:cNvGraphicFramePr>
          <p:nvPr/>
        </p:nvGraphicFramePr>
        <p:xfrm>
          <a:off x="9051293" y="1686832"/>
          <a:ext cx="1310640" cy="1310640"/>
        </p:xfrm>
        <a:graphic>
          <a:graphicData uri="http://schemas.openxmlformats.org/drawingml/2006/table">
            <a:tbl>
              <a:tblPr firstRow="1" bandRow="1">
                <a:tableStyleId>{5C22544A-7EE6-4342-B048-85BDC9FD1C3A}</a:tableStyleId>
              </a:tblPr>
              <a:tblGrid>
                <a:gridCol w="65532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tblGrid>
              <a:tr h="655320">
                <a:tc>
                  <a:txBody>
                    <a:bodyPr/>
                    <a:lstStyle/>
                    <a:p>
                      <a:pPr algn="ctr"/>
                      <a:r>
                        <a:rPr lang="en-US" altLang="zh-CN" sz="3235" b="1" kern="1200">
                          <a:solidFill>
                            <a:schemeClr val="tx1"/>
                          </a:solidFill>
                          <a:latin typeface="+mn-lt"/>
                          <a:ea typeface="+mn-ea"/>
                          <a:cs typeface="+mn-cs"/>
                        </a:rPr>
                        <a:t>6</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3235" b="1" kern="1200">
                          <a:solidFill>
                            <a:schemeClr val="tx1"/>
                          </a:solidFill>
                          <a:latin typeface="+mn-lt"/>
                          <a:ea typeface="+mn-ea"/>
                          <a:cs typeface="+mn-cs"/>
                        </a:rPr>
                        <a:t>8</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0"/>
                  </a:ext>
                </a:extLst>
              </a:tr>
              <a:tr h="655320">
                <a:tc>
                  <a:txBody>
                    <a:bodyPr/>
                    <a:lstStyle/>
                    <a:p>
                      <a:pPr algn="ctr"/>
                      <a:r>
                        <a:rPr lang="en-US" altLang="zh-CN" sz="3235" b="1" kern="1200">
                          <a:solidFill>
                            <a:schemeClr val="tx1"/>
                          </a:solidFill>
                          <a:latin typeface="+mn-lt"/>
                          <a:ea typeface="+mn-ea"/>
                          <a:cs typeface="+mn-cs"/>
                        </a:rPr>
                        <a:t>3</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US" altLang="zh-CN" sz="3235" b="1" kern="1200">
                          <a:solidFill>
                            <a:schemeClr val="tx1"/>
                          </a:solidFill>
                          <a:latin typeface="+mn-lt"/>
                          <a:ea typeface="+mn-ea"/>
                          <a:cs typeface="+mn-cs"/>
                        </a:rPr>
                        <a:t>4</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1"/>
                  </a:ext>
                </a:extLst>
              </a:tr>
            </a:tbl>
          </a:graphicData>
        </a:graphic>
      </p:graphicFrame>
      <p:sp>
        <p:nvSpPr>
          <p:cNvPr id="7" name="文本框 11"/>
          <p:cNvSpPr txBox="1"/>
          <p:nvPr/>
        </p:nvSpPr>
        <p:spPr>
          <a:xfrm>
            <a:off x="5528179" y="1449777"/>
            <a:ext cx="3461083" cy="843915"/>
          </a:xfrm>
          <a:prstGeom prst="rect">
            <a:avLst/>
          </a:prstGeom>
          <a:noFill/>
        </p:spPr>
        <p:txBody>
          <a:bodyPr wrap="square" lIns="105617" tIns="52808" rIns="105617" bIns="52808" rtlCol="0">
            <a:spAutoFit/>
          </a:bodyPr>
          <a:lstStyle/>
          <a:p>
            <a:r>
              <a:rPr lang="en-US" altLang="zh-CN" b="1" dirty="0"/>
              <a:t>Max pooling with 2*</a:t>
            </a:r>
            <a:r>
              <a:rPr lang="en-US" altLang="zh-CN" b="1" dirty="0" err="1"/>
              <a:t>2</a:t>
            </a:r>
            <a:r>
              <a:rPr lang="en-US" altLang="zh-CN" b="1" dirty="0"/>
              <a:t> </a:t>
            </a:r>
            <a:r>
              <a:rPr lang="en-US" altLang="zh-CN" b="1" dirty="0" err="1"/>
              <a:t>fliters</a:t>
            </a:r>
            <a:r>
              <a:rPr lang="en-US" altLang="zh-CN" b="1" dirty="0"/>
              <a:t> and stride 2</a:t>
            </a:r>
          </a:p>
        </p:txBody>
      </p:sp>
      <p:sp>
        <p:nvSpPr>
          <p:cNvPr id="11" name="文本框 8"/>
          <p:cNvSpPr txBox="1"/>
          <p:nvPr/>
        </p:nvSpPr>
        <p:spPr>
          <a:xfrm>
            <a:off x="1150620" y="4126865"/>
            <a:ext cx="5386070" cy="565150"/>
          </a:xfrm>
          <a:prstGeom prst="rect">
            <a:avLst/>
          </a:prstGeom>
          <a:noFill/>
        </p:spPr>
        <p:txBody>
          <a:bodyPr wrap="square" rtlCol="0">
            <a:spAutoFit/>
          </a:bodyPr>
          <a:lstStyle/>
          <a:p>
            <a:r>
              <a:rPr lang="zh-CN" altLang="en-US" sz="3080" b="1" dirty="0"/>
              <a:t>池化</a:t>
            </a:r>
            <a:r>
              <a:rPr lang="en-US" altLang="zh-CN" sz="3080" b="1" dirty="0"/>
              <a:t>-Average Pooling</a:t>
            </a:r>
            <a:endParaRPr lang="zh-CN" altLang="en-US" sz="3080" b="1" dirty="0"/>
          </a:p>
        </p:txBody>
      </p:sp>
      <p:cxnSp>
        <p:nvCxnSpPr>
          <p:cNvPr id="13" name="直接箭头连接符 12"/>
          <p:cNvCxnSpPr/>
          <p:nvPr/>
        </p:nvCxnSpPr>
        <p:spPr>
          <a:xfrm>
            <a:off x="5294311" y="6229923"/>
            <a:ext cx="36077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14" name="表格 13"/>
          <p:cNvGraphicFramePr>
            <a:graphicFrameLocks noGrp="1"/>
          </p:cNvGraphicFramePr>
          <p:nvPr/>
        </p:nvGraphicFramePr>
        <p:xfrm>
          <a:off x="9051290" y="5574579"/>
          <a:ext cx="1431290" cy="1310640"/>
        </p:xfrm>
        <a:graphic>
          <a:graphicData uri="http://schemas.openxmlformats.org/drawingml/2006/table">
            <a:tbl>
              <a:tblPr firstRow="1" bandRow="1">
                <a:tableStyleId>{5C22544A-7EE6-4342-B048-85BDC9FD1C3A}</a:tableStyleId>
              </a:tblPr>
              <a:tblGrid>
                <a:gridCol w="715645">
                  <a:extLst>
                    <a:ext uri="{9D8B030D-6E8A-4147-A177-3AD203B41FA5}">
                      <a16:colId xmlns:a16="http://schemas.microsoft.com/office/drawing/2014/main" val="20000"/>
                    </a:ext>
                  </a:extLst>
                </a:gridCol>
                <a:gridCol w="715645">
                  <a:extLst>
                    <a:ext uri="{9D8B030D-6E8A-4147-A177-3AD203B41FA5}">
                      <a16:colId xmlns:a16="http://schemas.microsoft.com/office/drawing/2014/main" val="20001"/>
                    </a:ext>
                  </a:extLst>
                </a:gridCol>
              </a:tblGrid>
              <a:tr h="668655">
                <a:tc>
                  <a:txBody>
                    <a:bodyPr/>
                    <a:lstStyle/>
                    <a:p>
                      <a:pPr marL="0" algn="ctr" defTabSz="914400" rtl="0" eaLnBrk="1" latinLnBrk="0" hangingPunct="1"/>
                      <a:r>
                        <a:rPr lang="en-US" altLang="zh-CN" sz="1695" b="1" kern="1200">
                          <a:solidFill>
                            <a:schemeClr val="tx1"/>
                          </a:solidFill>
                          <a:latin typeface="+mn-lt"/>
                          <a:ea typeface="+mn-ea"/>
                          <a:cs typeface="+mn-cs"/>
                        </a:rPr>
                        <a:t>3.25</a:t>
                      </a:r>
                      <a:endParaRPr lang="zh-CN" altLang="en-US" sz="1695" b="1"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latinLnBrk="0" hangingPunct="1"/>
                      <a:r>
                        <a:rPr lang="en-US" altLang="zh-CN" sz="1695" b="1" kern="1200">
                          <a:solidFill>
                            <a:schemeClr val="tx1"/>
                          </a:solidFill>
                          <a:latin typeface="+mn-lt"/>
                          <a:ea typeface="+mn-ea"/>
                          <a:cs typeface="+mn-cs"/>
                        </a:rPr>
                        <a:t>5.25</a:t>
                      </a:r>
                      <a:endParaRPr lang="zh-CN" altLang="en-US" sz="1695" b="1"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0"/>
                  </a:ext>
                </a:extLst>
              </a:tr>
              <a:tr h="641985">
                <a:tc>
                  <a:txBody>
                    <a:bodyPr/>
                    <a:lstStyle/>
                    <a:p>
                      <a:pPr marL="0" algn="ctr" defTabSz="914400" rtl="0" eaLnBrk="1" latinLnBrk="0" hangingPunct="1"/>
                      <a:r>
                        <a:rPr lang="en-US" altLang="zh-CN" sz="3235" b="1" kern="1200">
                          <a:solidFill>
                            <a:schemeClr val="tx1"/>
                          </a:solidFill>
                          <a:latin typeface="+mn-lt"/>
                          <a:ea typeface="+mn-ea"/>
                          <a:cs typeface="+mn-cs"/>
                        </a:rPr>
                        <a:t>2</a:t>
                      </a:r>
                      <a:endParaRPr lang="zh-CN" altLang="en-US" sz="3235" b="1"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marL="0" algn="ctr" defTabSz="914400" rtl="0" eaLnBrk="1" latinLnBrk="0" hangingPunct="1"/>
                      <a:r>
                        <a:rPr lang="en-US" altLang="zh-CN" sz="3235" b="1" kern="1200">
                          <a:solidFill>
                            <a:schemeClr val="tx1"/>
                          </a:solidFill>
                          <a:latin typeface="+mn-lt"/>
                          <a:ea typeface="+mn-ea"/>
                          <a:cs typeface="+mn-cs"/>
                        </a:rPr>
                        <a:t>2</a:t>
                      </a:r>
                      <a:endParaRPr lang="zh-CN" altLang="en-US" sz="3235" b="1"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1"/>
                  </a:ext>
                </a:extLst>
              </a:tr>
            </a:tbl>
          </a:graphicData>
        </a:graphic>
      </p:graphicFrame>
      <p:sp>
        <p:nvSpPr>
          <p:cNvPr id="15" name="文本框 16"/>
          <p:cNvSpPr txBox="1"/>
          <p:nvPr/>
        </p:nvSpPr>
        <p:spPr>
          <a:xfrm>
            <a:off x="5528179" y="5337524"/>
            <a:ext cx="3179435" cy="843915"/>
          </a:xfrm>
          <a:prstGeom prst="rect">
            <a:avLst/>
          </a:prstGeom>
          <a:noFill/>
        </p:spPr>
        <p:txBody>
          <a:bodyPr wrap="square" lIns="105617" tIns="52808" rIns="105617" bIns="52808" rtlCol="0">
            <a:spAutoFit/>
          </a:bodyPr>
          <a:lstStyle/>
          <a:p>
            <a:r>
              <a:rPr lang="en-US" altLang="zh-CN" b="1"/>
              <a:t>Average pooling with 2*2 fliters and stride 2</a:t>
            </a:r>
          </a:p>
        </p:txBody>
      </p:sp>
      <p:graphicFrame>
        <p:nvGraphicFramePr>
          <p:cNvPr id="17" name="表格 16"/>
          <p:cNvGraphicFramePr>
            <a:graphicFrameLocks noGrp="1"/>
          </p:cNvGraphicFramePr>
          <p:nvPr/>
        </p:nvGraphicFramePr>
        <p:xfrm>
          <a:off x="2435076" y="4846830"/>
          <a:ext cx="2470150" cy="2524760"/>
        </p:xfrm>
        <a:graphic>
          <a:graphicData uri="http://schemas.openxmlformats.org/drawingml/2006/table">
            <a:tbl>
              <a:tblPr firstRow="1" bandRow="1">
                <a:tableStyleId>{2D5ABB26-0587-4C30-8999-92F81FD0307C}</a:tableStyleId>
              </a:tblPr>
              <a:tblGrid>
                <a:gridCol w="619760">
                  <a:extLst>
                    <a:ext uri="{9D8B030D-6E8A-4147-A177-3AD203B41FA5}">
                      <a16:colId xmlns:a16="http://schemas.microsoft.com/office/drawing/2014/main" val="20000"/>
                    </a:ext>
                  </a:extLst>
                </a:gridCol>
                <a:gridCol w="621030">
                  <a:extLst>
                    <a:ext uri="{9D8B030D-6E8A-4147-A177-3AD203B41FA5}">
                      <a16:colId xmlns:a16="http://schemas.microsoft.com/office/drawing/2014/main" val="20001"/>
                    </a:ext>
                  </a:extLst>
                </a:gridCol>
                <a:gridCol w="620395">
                  <a:extLst>
                    <a:ext uri="{9D8B030D-6E8A-4147-A177-3AD203B41FA5}">
                      <a16:colId xmlns:a16="http://schemas.microsoft.com/office/drawing/2014/main" val="20002"/>
                    </a:ext>
                  </a:extLst>
                </a:gridCol>
                <a:gridCol w="608965">
                  <a:extLst>
                    <a:ext uri="{9D8B030D-6E8A-4147-A177-3AD203B41FA5}">
                      <a16:colId xmlns:a16="http://schemas.microsoft.com/office/drawing/2014/main" val="20003"/>
                    </a:ext>
                  </a:extLst>
                </a:gridCol>
              </a:tblGrid>
              <a:tr h="631190">
                <a:tc>
                  <a:txBody>
                    <a:bodyPr/>
                    <a:lstStyle/>
                    <a:p>
                      <a:pPr algn="ctr"/>
                      <a:r>
                        <a:rPr lang="en-US" altLang="zh-CN" sz="2770" b="1" i="0" dirty="0"/>
                        <a:t>1</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2770" b="1" i="0"/>
                        <a:t>4</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0000"/>
                  </a:ext>
                </a:extLst>
              </a:tr>
              <a:tr h="631190">
                <a:tc>
                  <a:txBody>
                    <a:bodyPr/>
                    <a:lstStyle/>
                    <a:p>
                      <a:pPr algn="ctr"/>
                      <a:r>
                        <a:rPr lang="en-US" altLang="zh-CN" sz="2770" b="1" i="0"/>
                        <a:t>5</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a:t>6</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2770" b="1" i="0"/>
                        <a:t>7</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CN" sz="2770" b="1" i="0"/>
                        <a:t>8</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0001"/>
                  </a:ext>
                </a:extLst>
              </a:tr>
              <a:tr h="631190">
                <a:tc>
                  <a:txBody>
                    <a:bodyPr/>
                    <a:lstStyle/>
                    <a:p>
                      <a:pPr algn="ctr"/>
                      <a:r>
                        <a:rPr lang="en-US" altLang="zh-CN" sz="2770" b="1" i="0"/>
                        <a:t>3</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altLang="zh-CN" sz="2770" b="1" i="0"/>
                        <a:t>0</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2"/>
                  </a:ext>
                </a:extLst>
              </a:tr>
              <a:tr h="631190">
                <a:tc>
                  <a:txBody>
                    <a:bodyPr/>
                    <a:lstStyle/>
                    <a:p>
                      <a:pPr algn="ctr"/>
                      <a:r>
                        <a:rPr lang="en-US" altLang="zh-CN" sz="2770" b="1" i="0"/>
                        <a:t>1</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770" b="1" i="0" dirty="0"/>
                        <a:t>3</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altLang="zh-CN" sz="2770" b="1" i="0" dirty="0"/>
                        <a:t>4</a:t>
                      </a:r>
                      <a:endParaRPr lang="zh-CN" altLang="en-US" sz="2770" b="1" i="0" dirty="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3"/>
                  </a:ext>
                </a:extLst>
              </a:tr>
            </a:tbl>
          </a:graphicData>
        </a:graphic>
      </p:graphicFrame>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zh-CN" altLang="en-US" sz="3080" b="1" dirty="0"/>
              <a:t>池化</a:t>
            </a:r>
            <a:r>
              <a:rPr lang="en-US" altLang="zh-CN" sz="3080" b="1" dirty="0"/>
              <a:t>-Max Pooling</a:t>
            </a:r>
            <a:endParaRPr lang="zh-CN" altLang="en-US" sz="3080" b="1" dirty="0"/>
          </a:p>
        </p:txBody>
      </p:sp>
      <p:graphicFrame>
        <p:nvGraphicFramePr>
          <p:cNvPr id="4" name="表格 3"/>
          <p:cNvGraphicFramePr>
            <a:graphicFrameLocks noGrp="1"/>
          </p:cNvGraphicFramePr>
          <p:nvPr/>
        </p:nvGraphicFramePr>
        <p:xfrm>
          <a:off x="2446812" y="1079789"/>
          <a:ext cx="2470150" cy="2524760"/>
        </p:xfrm>
        <a:graphic>
          <a:graphicData uri="http://schemas.openxmlformats.org/drawingml/2006/table">
            <a:tbl>
              <a:tblPr firstRow="1" bandRow="1">
                <a:tableStyleId>{2D5ABB26-0587-4C30-8999-92F81FD0307C}</a:tableStyleId>
              </a:tblPr>
              <a:tblGrid>
                <a:gridCol w="619760">
                  <a:extLst>
                    <a:ext uri="{9D8B030D-6E8A-4147-A177-3AD203B41FA5}">
                      <a16:colId xmlns:a16="http://schemas.microsoft.com/office/drawing/2014/main" val="20000"/>
                    </a:ext>
                  </a:extLst>
                </a:gridCol>
                <a:gridCol w="621030">
                  <a:extLst>
                    <a:ext uri="{9D8B030D-6E8A-4147-A177-3AD203B41FA5}">
                      <a16:colId xmlns:a16="http://schemas.microsoft.com/office/drawing/2014/main" val="20001"/>
                    </a:ext>
                  </a:extLst>
                </a:gridCol>
                <a:gridCol w="620395">
                  <a:extLst>
                    <a:ext uri="{9D8B030D-6E8A-4147-A177-3AD203B41FA5}">
                      <a16:colId xmlns:a16="http://schemas.microsoft.com/office/drawing/2014/main" val="20002"/>
                    </a:ext>
                  </a:extLst>
                </a:gridCol>
                <a:gridCol w="608965">
                  <a:extLst>
                    <a:ext uri="{9D8B030D-6E8A-4147-A177-3AD203B41FA5}">
                      <a16:colId xmlns:a16="http://schemas.microsoft.com/office/drawing/2014/main" val="20003"/>
                    </a:ext>
                  </a:extLst>
                </a:gridCol>
              </a:tblGrid>
              <a:tr h="631190">
                <a:tc>
                  <a:txBody>
                    <a:bodyPr/>
                    <a:lstStyle/>
                    <a:p>
                      <a:pPr algn="ctr"/>
                      <a:r>
                        <a:rPr lang="en-US" sz="2770" b="1" i="0" dirty="0"/>
                        <a:t>0</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a:t>0</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altLang="zh-CN" sz="2770" b="1" i="0"/>
                        <a:t>0</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altLang="zh-CN" sz="2770" b="1" i="0"/>
                        <a:t>0</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10000"/>
                  </a:ext>
                </a:extLst>
              </a:tr>
              <a:tr h="631190">
                <a:tc>
                  <a:txBody>
                    <a:bodyPr/>
                    <a:lstStyle/>
                    <a:p>
                      <a:pPr algn="ctr"/>
                      <a:r>
                        <a:rPr lang="en-US" sz="2770" b="1" i="0"/>
                        <a:t>0</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a:t>1</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770" b="1" i="0"/>
                        <a:t>2</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770" b="1" i="0"/>
                        <a:t>0</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10001"/>
                  </a:ext>
                </a:extLst>
              </a:tr>
              <a:tr h="631190">
                <a:tc>
                  <a:txBody>
                    <a:bodyPr/>
                    <a:lstStyle/>
                    <a:p>
                      <a:pPr algn="ctr"/>
                      <a:r>
                        <a:rPr lang="en-US" sz="2770" b="1" i="0"/>
                        <a:t>0</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a:t>3</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770" b="1" i="0"/>
                        <a:t>4</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770" b="1" i="0"/>
                        <a:t>0</a:t>
                      </a:r>
                      <a:endParaRPr lang="zh-CN" altLang="en-US" sz="2770" b="1" i="0"/>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10002"/>
                  </a:ext>
                </a:extLst>
              </a:tr>
              <a:tr h="631190">
                <a:tc>
                  <a:txBody>
                    <a:bodyPr/>
                    <a:lstStyle/>
                    <a:p>
                      <a:pPr algn="ctr"/>
                      <a:r>
                        <a:rPr lang="en-US" altLang="zh-CN" sz="2770" b="1" i="0"/>
                        <a:t>0</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a:t>0</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dirty="0"/>
                        <a:t>0</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a:r>
                        <a:rPr lang="en-US" sz="2770" b="1" i="0" dirty="0"/>
                        <a:t>0</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10003"/>
                  </a:ext>
                </a:extLst>
              </a:tr>
            </a:tbl>
          </a:graphicData>
        </a:graphic>
      </p:graphicFrame>
      <p:cxnSp>
        <p:nvCxnSpPr>
          <p:cNvPr id="5" name="直接箭头连接符 4"/>
          <p:cNvCxnSpPr/>
          <p:nvPr/>
        </p:nvCxnSpPr>
        <p:spPr>
          <a:xfrm flipH="1">
            <a:off x="5313045" y="2376805"/>
            <a:ext cx="36004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6" name="表格 5"/>
          <p:cNvGraphicFramePr>
            <a:graphicFrameLocks noGrp="1"/>
          </p:cNvGraphicFramePr>
          <p:nvPr/>
        </p:nvGraphicFramePr>
        <p:xfrm>
          <a:off x="9051293" y="1686832"/>
          <a:ext cx="1310640" cy="1310640"/>
        </p:xfrm>
        <a:graphic>
          <a:graphicData uri="http://schemas.openxmlformats.org/drawingml/2006/table">
            <a:tbl>
              <a:tblPr firstRow="1" bandRow="1">
                <a:tableStyleId>{5C22544A-7EE6-4342-B048-85BDC9FD1C3A}</a:tableStyleId>
              </a:tblPr>
              <a:tblGrid>
                <a:gridCol w="655320">
                  <a:extLst>
                    <a:ext uri="{9D8B030D-6E8A-4147-A177-3AD203B41FA5}">
                      <a16:colId xmlns:a16="http://schemas.microsoft.com/office/drawing/2014/main" val="20000"/>
                    </a:ext>
                  </a:extLst>
                </a:gridCol>
                <a:gridCol w="655320">
                  <a:extLst>
                    <a:ext uri="{9D8B030D-6E8A-4147-A177-3AD203B41FA5}">
                      <a16:colId xmlns:a16="http://schemas.microsoft.com/office/drawing/2014/main" val="20001"/>
                    </a:ext>
                  </a:extLst>
                </a:gridCol>
              </a:tblGrid>
              <a:tr h="655320">
                <a:tc>
                  <a:txBody>
                    <a:bodyPr/>
                    <a:lstStyle/>
                    <a:p>
                      <a:pPr algn="ctr"/>
                      <a:r>
                        <a:rPr lang="en-US" sz="3235" b="1" kern="1200">
                          <a:solidFill>
                            <a:schemeClr val="tx1"/>
                          </a:solidFill>
                          <a:latin typeface="+mn-lt"/>
                          <a:ea typeface="+mn-ea"/>
                          <a:cs typeface="+mn-cs"/>
                        </a:rPr>
                        <a:t>1</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3235" b="1" kern="1200">
                          <a:solidFill>
                            <a:schemeClr val="tx1"/>
                          </a:solidFill>
                          <a:latin typeface="+mn-lt"/>
                          <a:ea typeface="+mn-ea"/>
                          <a:cs typeface="+mn-cs"/>
                        </a:rPr>
                        <a:t>2</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655320">
                <a:tc>
                  <a:txBody>
                    <a:bodyPr/>
                    <a:lstStyle/>
                    <a:p>
                      <a:pPr algn="ctr"/>
                      <a:r>
                        <a:rPr lang="en-US" altLang="zh-CN" sz="3235" b="1" kern="1200">
                          <a:solidFill>
                            <a:schemeClr val="tx1"/>
                          </a:solidFill>
                          <a:latin typeface="+mn-lt"/>
                          <a:ea typeface="+mn-ea"/>
                          <a:cs typeface="+mn-cs"/>
                        </a:rPr>
                        <a:t>3</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3235" b="1" kern="1200">
                          <a:solidFill>
                            <a:schemeClr val="tx1"/>
                          </a:solidFill>
                          <a:latin typeface="+mn-lt"/>
                          <a:ea typeface="+mn-ea"/>
                          <a:cs typeface="+mn-cs"/>
                        </a:rPr>
                        <a:t>4</a:t>
                      </a:r>
                      <a:endParaRPr lang="zh-CN" altLang="en-US" sz="3235" b="1" kern="1200">
                        <a:solidFill>
                          <a:schemeClr val="tx1"/>
                        </a:solidFill>
                        <a:latin typeface="+mn-lt"/>
                        <a:ea typeface="+mn-ea"/>
                        <a:cs typeface="+mn-cs"/>
                      </a:endParaRP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1"/>
                  </a:ext>
                </a:extLst>
              </a:tr>
            </a:tbl>
          </a:graphicData>
        </a:graphic>
      </p:graphicFrame>
      <p:sp>
        <p:nvSpPr>
          <p:cNvPr id="7" name="文本框 11"/>
          <p:cNvSpPr txBox="1"/>
          <p:nvPr/>
        </p:nvSpPr>
        <p:spPr>
          <a:xfrm>
            <a:off x="6100445" y="1686560"/>
            <a:ext cx="1882775" cy="474345"/>
          </a:xfrm>
          <a:prstGeom prst="rect">
            <a:avLst/>
          </a:prstGeom>
          <a:noFill/>
        </p:spPr>
        <p:txBody>
          <a:bodyPr wrap="square" lIns="105617" tIns="52808" rIns="105617" bIns="52808" rtlCol="0">
            <a:spAutoFit/>
          </a:bodyPr>
          <a:lstStyle/>
          <a:p>
            <a:r>
              <a:rPr lang="en-US" altLang="zh-CN" b="1" dirty="0"/>
              <a:t>Backword</a:t>
            </a:r>
          </a:p>
        </p:txBody>
      </p:sp>
      <p:sp>
        <p:nvSpPr>
          <p:cNvPr id="11" name="文本框 8"/>
          <p:cNvSpPr txBox="1"/>
          <p:nvPr/>
        </p:nvSpPr>
        <p:spPr>
          <a:xfrm>
            <a:off x="1150620" y="4126865"/>
            <a:ext cx="5386070" cy="565150"/>
          </a:xfrm>
          <a:prstGeom prst="rect">
            <a:avLst/>
          </a:prstGeom>
          <a:noFill/>
        </p:spPr>
        <p:txBody>
          <a:bodyPr wrap="square" rtlCol="0">
            <a:spAutoFit/>
          </a:bodyPr>
          <a:lstStyle/>
          <a:p>
            <a:r>
              <a:rPr lang="zh-CN" altLang="en-US" sz="3080" b="1" dirty="0"/>
              <a:t>池化</a:t>
            </a:r>
            <a:r>
              <a:rPr lang="en-US" altLang="zh-CN" sz="3080" b="1" dirty="0"/>
              <a:t>-Average Pooling</a:t>
            </a:r>
            <a:endParaRPr lang="zh-CN" altLang="en-US" sz="3080" b="1" dirty="0"/>
          </a:p>
        </p:txBody>
      </p:sp>
      <p:cxnSp>
        <p:nvCxnSpPr>
          <p:cNvPr id="13" name="直接箭头连接符 12"/>
          <p:cNvCxnSpPr/>
          <p:nvPr/>
        </p:nvCxnSpPr>
        <p:spPr>
          <a:xfrm flipH="1">
            <a:off x="5384800" y="6193155"/>
            <a:ext cx="35286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14" name="表格 13"/>
          <p:cNvGraphicFramePr>
            <a:graphicFrameLocks noGrp="1"/>
          </p:cNvGraphicFramePr>
          <p:nvPr/>
        </p:nvGraphicFramePr>
        <p:xfrm>
          <a:off x="9051290" y="5574579"/>
          <a:ext cx="1431290" cy="1310640"/>
        </p:xfrm>
        <a:graphic>
          <a:graphicData uri="http://schemas.openxmlformats.org/drawingml/2006/table">
            <a:tbl>
              <a:tblPr firstRow="1" bandRow="1">
                <a:tableStyleId>{5C22544A-7EE6-4342-B048-85BDC9FD1C3A}</a:tableStyleId>
              </a:tblPr>
              <a:tblGrid>
                <a:gridCol w="715645">
                  <a:extLst>
                    <a:ext uri="{9D8B030D-6E8A-4147-A177-3AD203B41FA5}">
                      <a16:colId xmlns:a16="http://schemas.microsoft.com/office/drawing/2014/main" val="20000"/>
                    </a:ext>
                  </a:extLst>
                </a:gridCol>
                <a:gridCol w="715645">
                  <a:extLst>
                    <a:ext uri="{9D8B030D-6E8A-4147-A177-3AD203B41FA5}">
                      <a16:colId xmlns:a16="http://schemas.microsoft.com/office/drawing/2014/main" val="20001"/>
                    </a:ext>
                  </a:extLst>
                </a:gridCol>
              </a:tblGrid>
              <a:tr h="668655">
                <a:tc>
                  <a:txBody>
                    <a:bodyPr/>
                    <a:lstStyle/>
                    <a:p>
                      <a:pPr marL="0" algn="ctr" defTabSz="914400" rtl="0" eaLnBrk="1" latinLnBrk="0" hangingPunct="1"/>
                      <a:r>
                        <a:rPr lang="en-US" sz="3200" b="1" kern="1200">
                          <a:solidFill>
                            <a:schemeClr val="tx1"/>
                          </a:solidFill>
                          <a:latin typeface="+mn-lt"/>
                          <a:ea typeface="+mn-ea"/>
                          <a:cs typeface="+mn-cs"/>
                        </a:rPr>
                        <a:t>1</a:t>
                      </a: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400" rtl="0" eaLnBrk="1" latinLnBrk="0" hangingPunct="1"/>
                      <a:r>
                        <a:rPr lang="en-US" altLang="zh-CN" sz="3200" b="1" kern="1200">
                          <a:solidFill>
                            <a:schemeClr val="tx1"/>
                          </a:solidFill>
                          <a:latin typeface="+mn-lt"/>
                          <a:ea typeface="+mn-ea"/>
                          <a:cs typeface="+mn-cs"/>
                        </a:rPr>
                        <a:t>2</a:t>
                      </a: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641985">
                <a:tc>
                  <a:txBody>
                    <a:bodyPr/>
                    <a:lstStyle/>
                    <a:p>
                      <a:pPr marL="0" algn="ctr" defTabSz="914400" rtl="0" eaLnBrk="1" latinLnBrk="0" hangingPunct="1"/>
                      <a:r>
                        <a:rPr lang="en-US" altLang="zh-CN" sz="3200" b="1" kern="1200">
                          <a:solidFill>
                            <a:schemeClr val="tx1"/>
                          </a:solidFill>
                          <a:latin typeface="+mn-lt"/>
                          <a:ea typeface="+mn-ea"/>
                          <a:cs typeface="+mn-cs"/>
                        </a:rPr>
                        <a:t>3</a:t>
                      </a: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algn="ctr" defTabSz="914400" rtl="0" eaLnBrk="1" latinLnBrk="0" hangingPunct="1"/>
                      <a:r>
                        <a:rPr lang="en-US" altLang="zh-CN" sz="3200" b="1" kern="1200">
                          <a:solidFill>
                            <a:schemeClr val="tx1"/>
                          </a:solidFill>
                          <a:latin typeface="+mn-lt"/>
                          <a:ea typeface="+mn-ea"/>
                          <a:cs typeface="+mn-cs"/>
                        </a:rPr>
                        <a:t>4</a:t>
                      </a: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1"/>
                  </a:ext>
                </a:extLst>
              </a:tr>
            </a:tbl>
          </a:graphicData>
        </a:graphic>
      </p:graphicFrame>
      <p:sp>
        <p:nvSpPr>
          <p:cNvPr id="15" name="文本框 16"/>
          <p:cNvSpPr txBox="1"/>
          <p:nvPr/>
        </p:nvSpPr>
        <p:spPr>
          <a:xfrm>
            <a:off x="6076315" y="5683885"/>
            <a:ext cx="1739265" cy="474345"/>
          </a:xfrm>
          <a:prstGeom prst="rect">
            <a:avLst/>
          </a:prstGeom>
          <a:noFill/>
        </p:spPr>
        <p:txBody>
          <a:bodyPr wrap="square" lIns="105617" tIns="52808" rIns="105617" bIns="52808" rtlCol="0">
            <a:spAutoFit/>
          </a:bodyPr>
          <a:lstStyle/>
          <a:p>
            <a:r>
              <a:rPr lang="en-US" altLang="zh-CN" b="1" dirty="0">
                <a:sym typeface="+mn-ea"/>
              </a:rPr>
              <a:t>Backword</a:t>
            </a:r>
            <a:endParaRPr lang="en-US" altLang="zh-CN" b="1"/>
          </a:p>
        </p:txBody>
      </p:sp>
      <p:graphicFrame>
        <p:nvGraphicFramePr>
          <p:cNvPr id="17" name="表格 16"/>
          <p:cNvGraphicFramePr>
            <a:graphicFrameLocks noGrp="1"/>
          </p:cNvGraphicFramePr>
          <p:nvPr/>
        </p:nvGraphicFramePr>
        <p:xfrm>
          <a:off x="2446655" y="4836160"/>
          <a:ext cx="2469515" cy="2475230"/>
        </p:xfrm>
        <a:graphic>
          <a:graphicData uri="http://schemas.openxmlformats.org/drawingml/2006/table">
            <a:tbl>
              <a:tblPr firstRow="1" bandRow="1">
                <a:tableStyleId>{2D5ABB26-0587-4C30-8999-92F81FD0307C}</a:tableStyleId>
              </a:tblPr>
              <a:tblGrid>
                <a:gridCol w="619760">
                  <a:extLst>
                    <a:ext uri="{9D8B030D-6E8A-4147-A177-3AD203B41FA5}">
                      <a16:colId xmlns:a16="http://schemas.microsoft.com/office/drawing/2014/main" val="20000"/>
                    </a:ext>
                  </a:extLst>
                </a:gridCol>
                <a:gridCol w="620395">
                  <a:extLst>
                    <a:ext uri="{9D8B030D-6E8A-4147-A177-3AD203B41FA5}">
                      <a16:colId xmlns:a16="http://schemas.microsoft.com/office/drawing/2014/main" val="20001"/>
                    </a:ext>
                  </a:extLst>
                </a:gridCol>
                <a:gridCol w="621030">
                  <a:extLst>
                    <a:ext uri="{9D8B030D-6E8A-4147-A177-3AD203B41FA5}">
                      <a16:colId xmlns:a16="http://schemas.microsoft.com/office/drawing/2014/main" val="20002"/>
                    </a:ext>
                  </a:extLst>
                </a:gridCol>
                <a:gridCol w="608330">
                  <a:extLst>
                    <a:ext uri="{9D8B030D-6E8A-4147-A177-3AD203B41FA5}">
                      <a16:colId xmlns:a16="http://schemas.microsoft.com/office/drawing/2014/main" val="20003"/>
                    </a:ext>
                  </a:extLst>
                </a:gridCol>
              </a:tblGrid>
              <a:tr h="669290">
                <a:tc>
                  <a:txBody>
                    <a:bodyPr/>
                    <a:lstStyle/>
                    <a:p>
                      <a:pPr algn="ctr"/>
                      <a:r>
                        <a:rPr lang="en-US" altLang="zh-CN" sz="2000" b="1" i="0" dirty="0"/>
                        <a:t>1/4</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1/4</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1/2</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1/2</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670560">
                <a:tc>
                  <a:txBody>
                    <a:bodyPr/>
                    <a:lstStyle/>
                    <a:p>
                      <a:pPr algn="ctr"/>
                      <a:r>
                        <a:rPr lang="en-US" altLang="zh-CN" sz="2000" b="1" i="0"/>
                        <a:t>1/4</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1/4</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1/2</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1/2</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669290">
                <a:tc>
                  <a:txBody>
                    <a:bodyPr/>
                    <a:lstStyle/>
                    <a:p>
                      <a:pPr algn="ctr"/>
                      <a:r>
                        <a:rPr lang="en-US" altLang="zh-CN" sz="2000" b="1" i="0"/>
                        <a:t>3/4</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3/4</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1</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466090">
                <a:tc>
                  <a:txBody>
                    <a:bodyPr/>
                    <a:lstStyle/>
                    <a:p>
                      <a:pPr algn="ctr"/>
                      <a:r>
                        <a:rPr lang="en-US" altLang="zh-CN" sz="2000" b="1" i="0"/>
                        <a:t>3/4</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a:t>3/4</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1" i="0" dirty="0"/>
                        <a:t>1</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zh-CN" sz="2000" b="1" i="0" dirty="0"/>
                        <a:t>1</a:t>
                      </a:r>
                    </a:p>
                  </a:txBody>
                  <a:tcPr marL="105617" marR="105617" marT="52808" marB="528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bl>
          </a:graphicData>
        </a:graphic>
      </p:graphicFrame>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6309"/>
          </a:xfrm>
          <a:prstGeom prst="rect">
            <a:avLst/>
          </a:prstGeom>
          <a:noFill/>
        </p:spPr>
        <p:txBody>
          <a:bodyPr wrap="square" rtlCol="0">
            <a:spAutoFit/>
          </a:bodyPr>
          <a:lstStyle/>
          <a:p>
            <a:r>
              <a:rPr lang="zh-CN" altLang="en-US" sz="3080" b="1" dirty="0"/>
              <a:t>全连接层</a:t>
            </a:r>
            <a:endParaRPr lang="en-US" altLang="zh-CN" sz="3080" b="1" dirty="0"/>
          </a:p>
        </p:txBody>
      </p:sp>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 name="矩形 1">
            <a:extLst>
              <a:ext uri="{FF2B5EF4-FFF2-40B4-BE49-F238E27FC236}">
                <a16:creationId xmlns:a16="http://schemas.microsoft.com/office/drawing/2014/main" id="{51EC2F4C-F6CE-4CB1-B8E6-247E30812707}"/>
              </a:ext>
            </a:extLst>
          </p:cNvPr>
          <p:cNvSpPr/>
          <p:nvPr/>
        </p:nvSpPr>
        <p:spPr>
          <a:xfrm>
            <a:off x="1084466" y="1296627"/>
            <a:ext cx="10853230" cy="461665"/>
          </a:xfrm>
          <a:prstGeom prst="rect">
            <a:avLst/>
          </a:prstGeom>
        </p:spPr>
        <p:txBody>
          <a:bodyPr wrap="square">
            <a:spAutoFit/>
          </a:bodyPr>
          <a:lstStyle/>
          <a:p>
            <a:r>
              <a:rPr lang="zh-CN" altLang="en-US" dirty="0">
                <a:solidFill>
                  <a:srgbClr val="444444"/>
                </a:solidFill>
                <a:latin typeface="Tahoma" panose="020B0604030504040204" pitchFamily="34" charset="0"/>
              </a:rPr>
              <a:t>通过</a:t>
            </a:r>
            <a:r>
              <a:rPr lang="en-US" altLang="zh-CN" dirty="0" err="1">
                <a:solidFill>
                  <a:srgbClr val="444444"/>
                </a:solidFill>
                <a:latin typeface="Tahoma" panose="020B0604030504040204" pitchFamily="34" charset="0"/>
              </a:rPr>
              <a:t>softmax</a:t>
            </a:r>
            <a:r>
              <a:rPr lang="zh-CN" altLang="en-US" dirty="0">
                <a:solidFill>
                  <a:srgbClr val="444444"/>
                </a:solidFill>
                <a:latin typeface="Tahoma" panose="020B0604030504040204" pitchFamily="34" charset="0"/>
              </a:rPr>
              <a:t>（</a:t>
            </a:r>
            <a:r>
              <a:rPr lang="zh-CN" altLang="en-US" b="1" dirty="0"/>
              <a:t>归一化指数函数</a:t>
            </a:r>
            <a:r>
              <a:rPr lang="zh-CN" altLang="en-US" dirty="0">
                <a:solidFill>
                  <a:srgbClr val="444444"/>
                </a:solidFill>
                <a:latin typeface="Tahoma" panose="020B0604030504040204" pitchFamily="34" charset="0"/>
              </a:rPr>
              <a:t>）函数得到最终的输出。整个模型训练完毕。 </a:t>
            </a:r>
            <a:endParaRPr lang="zh-CN" altLang="en-US" dirty="0"/>
          </a:p>
        </p:txBody>
      </p:sp>
      <p:pic>
        <p:nvPicPr>
          <p:cNvPr id="1026" name="Picture 2">
            <a:extLst>
              <a:ext uri="{FF2B5EF4-FFF2-40B4-BE49-F238E27FC236}">
                <a16:creationId xmlns:a16="http://schemas.microsoft.com/office/drawing/2014/main" id="{788B94DF-0E44-4A70-B3F3-A9CF7FEE3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981" y="2246040"/>
            <a:ext cx="8881327" cy="49710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3250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en-US" sz="3080" b="1" dirty="0"/>
              <a:t>CNN</a:t>
            </a:r>
            <a:r>
              <a:rPr lang="zh-CN" altLang="en-US" sz="3080" b="1" dirty="0"/>
              <a:t>的发展</a:t>
            </a:r>
          </a:p>
        </p:txBody>
      </p:sp>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2" name="图片 1"/>
          <p:cNvPicPr>
            <a:picLocks noChangeAspect="1"/>
          </p:cNvPicPr>
          <p:nvPr/>
        </p:nvPicPr>
        <p:blipFill>
          <a:blip r:embed="rId3"/>
          <a:stretch>
            <a:fillRect/>
          </a:stretch>
        </p:blipFill>
        <p:spPr>
          <a:xfrm>
            <a:off x="3218180" y="1061085"/>
            <a:ext cx="7645400" cy="2789555"/>
          </a:xfrm>
          <a:prstGeom prst="rect">
            <a:avLst/>
          </a:prstGeom>
        </p:spPr>
      </p:pic>
      <p:sp>
        <p:nvSpPr>
          <p:cNvPr id="8" name="文本框 7"/>
          <p:cNvSpPr txBox="1"/>
          <p:nvPr/>
        </p:nvSpPr>
        <p:spPr>
          <a:xfrm>
            <a:off x="1379855" y="4267200"/>
            <a:ext cx="12509500" cy="2245360"/>
          </a:xfrm>
          <a:prstGeom prst="rect">
            <a:avLst/>
          </a:prstGeom>
          <a:noFill/>
        </p:spPr>
        <p:txBody>
          <a:bodyPr wrap="none" rtlCol="0">
            <a:spAutoFit/>
          </a:bodyPr>
          <a:lstStyle/>
          <a:p>
            <a:pPr algn="l"/>
            <a:r>
              <a:rPr lang="en-US" altLang="zh-CN" sz="2000"/>
              <a:t>        </a:t>
            </a:r>
            <a:r>
              <a:rPr lang="zh-CN" altLang="en-US" sz="2000"/>
              <a:t>⚪对于CNN最早可以追溯到1986年BP算法的提出，然后1989年LeCun将其用到多层神经网络中，直到1998年</a:t>
            </a:r>
          </a:p>
          <a:p>
            <a:pPr algn="l"/>
            <a:r>
              <a:rPr lang="zh-CN" altLang="en-US" sz="2000"/>
              <a:t>LeCun提出LeNet-5模型，神经网络的雏形完成。</a:t>
            </a:r>
          </a:p>
          <a:p>
            <a:pPr algn="l"/>
            <a:r>
              <a:rPr lang="en-US" altLang="zh-CN" sz="2000"/>
              <a:t>        </a:t>
            </a:r>
            <a:r>
              <a:rPr lang="zh-CN" altLang="en-US" sz="2000"/>
              <a:t>⚪2006年，Hinton终于一鸣惊人，在《科学》上发表文章，CNN再度觉醒，并取得长足发展。</a:t>
            </a:r>
          </a:p>
          <a:p>
            <a:pPr algn="l"/>
            <a:r>
              <a:rPr lang="zh-CN" altLang="en-US" sz="2000"/>
              <a:t>        ⚪2012年，ImageNet大赛上CNN夺冠，2014年，谷歌研发出20层的VGG模型。同年，DeepFace、DeepID模型</a:t>
            </a:r>
          </a:p>
          <a:p>
            <a:pPr algn="l"/>
            <a:r>
              <a:rPr lang="zh-CN" altLang="en-US" sz="2000"/>
              <a:t>横空出世，直接将LFW数据库上的人脸识别、人脸认证的正确率刷到99.75%，几乎超越人类。</a:t>
            </a:r>
          </a:p>
          <a:p>
            <a:pPr algn="l"/>
            <a:r>
              <a:rPr lang="zh-CN" altLang="en-US" sz="2000"/>
              <a:t>        ⚪2015年深度学习领域的三巨头LeCun、Bengio 、Hinton联手在Nature上发表综述对DeepLearning进行科普。</a:t>
            </a:r>
          </a:p>
          <a:p>
            <a:pPr algn="l"/>
            <a:r>
              <a:rPr lang="zh-CN" altLang="en-US" sz="2000"/>
              <a:t>2016年3月阿尔法狗打败李世石</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en-US" sz="3080" b="1" dirty="0"/>
              <a:t>CNN</a:t>
            </a:r>
            <a:r>
              <a:rPr lang="zh-CN" altLang="en-US" sz="3080" b="1" dirty="0"/>
              <a:t>的发展</a:t>
            </a:r>
          </a:p>
        </p:txBody>
      </p:sp>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4" name="文本框 3"/>
          <p:cNvSpPr txBox="1"/>
          <p:nvPr/>
        </p:nvSpPr>
        <p:spPr>
          <a:xfrm>
            <a:off x="1056640" y="1005205"/>
            <a:ext cx="11275695" cy="398780"/>
          </a:xfrm>
          <a:prstGeom prst="rect">
            <a:avLst/>
          </a:prstGeom>
          <a:noFill/>
        </p:spPr>
        <p:txBody>
          <a:bodyPr wrap="none" rtlCol="0">
            <a:spAutoFit/>
          </a:bodyPr>
          <a:lstStyle/>
          <a:p>
            <a:pPr algn="l"/>
            <a:r>
              <a:rPr lang="zh-CN" altLang="en-US" sz="2000"/>
              <a:t>BP算法是在1986年由Rumelhart在《Learning Internal Representations by Error Propagation》一文中提出</a:t>
            </a:r>
          </a:p>
        </p:txBody>
      </p:sp>
      <p:pic>
        <p:nvPicPr>
          <p:cNvPr id="5" name="图片 4"/>
          <p:cNvPicPr>
            <a:picLocks noChangeAspect="1"/>
          </p:cNvPicPr>
          <p:nvPr/>
        </p:nvPicPr>
        <p:blipFill>
          <a:blip r:embed="rId3"/>
          <a:stretch>
            <a:fillRect/>
          </a:stretch>
        </p:blipFill>
        <p:spPr>
          <a:xfrm>
            <a:off x="1056640" y="1490980"/>
            <a:ext cx="5356860" cy="1043940"/>
          </a:xfrm>
          <a:prstGeom prst="rect">
            <a:avLst/>
          </a:prstGeom>
        </p:spPr>
      </p:pic>
      <p:sp>
        <p:nvSpPr>
          <p:cNvPr id="6" name="文本框 5"/>
          <p:cNvSpPr txBox="1"/>
          <p:nvPr/>
        </p:nvSpPr>
        <p:spPr>
          <a:xfrm>
            <a:off x="1056640" y="2745105"/>
            <a:ext cx="12065000" cy="1014730"/>
          </a:xfrm>
          <a:prstGeom prst="rect">
            <a:avLst/>
          </a:prstGeom>
          <a:noFill/>
        </p:spPr>
        <p:txBody>
          <a:bodyPr wrap="none" rtlCol="0">
            <a:spAutoFit/>
          </a:bodyPr>
          <a:lstStyle/>
          <a:p>
            <a:pPr algn="l"/>
            <a:r>
              <a:rPr lang="zh-CN" altLang="en-US" sz="2000"/>
              <a:t>在BP算法提出3年之后，LeCun选择将BP算法用于训练多层卷积神经网络来识别手写数字，发表文章</a:t>
            </a:r>
          </a:p>
          <a:p>
            <a:pPr algn="l"/>
            <a:r>
              <a:rPr lang="zh-CN" altLang="en-US" sz="2000"/>
              <a:t>《Backpropagation applied to handwritten zip code recognition》，这是卷积神经网络这一概念提出的最早文献</a:t>
            </a:r>
          </a:p>
          <a:p>
            <a:pPr algn="l"/>
            <a:r>
              <a:rPr lang="zh-CN" altLang="en-US" sz="2000"/>
              <a:t>是</a:t>
            </a:r>
            <a:r>
              <a:rPr lang="en-US" altLang="zh-CN" sz="2000"/>
              <a:t>CNN</a:t>
            </a:r>
            <a:r>
              <a:rPr lang="zh-CN" altLang="en-US" sz="2000"/>
              <a:t>的最早的雏形。</a:t>
            </a:r>
          </a:p>
        </p:txBody>
      </p:sp>
      <p:pic>
        <p:nvPicPr>
          <p:cNvPr id="7" name="图片 6"/>
          <p:cNvPicPr>
            <a:picLocks noChangeAspect="1"/>
          </p:cNvPicPr>
          <p:nvPr/>
        </p:nvPicPr>
        <p:blipFill>
          <a:blip r:embed="rId4"/>
          <a:stretch>
            <a:fillRect/>
          </a:stretch>
        </p:blipFill>
        <p:spPr>
          <a:xfrm>
            <a:off x="1182370" y="3872230"/>
            <a:ext cx="5471160" cy="1097280"/>
          </a:xfrm>
          <a:prstGeom prst="rect">
            <a:avLst/>
          </a:prstGeom>
        </p:spPr>
      </p:pic>
      <p:pic>
        <p:nvPicPr>
          <p:cNvPr id="9" name="图片 8"/>
          <p:cNvPicPr>
            <a:picLocks noChangeAspect="1"/>
          </p:cNvPicPr>
          <p:nvPr/>
        </p:nvPicPr>
        <p:blipFill>
          <a:blip r:embed="rId5"/>
          <a:stretch>
            <a:fillRect/>
          </a:stretch>
        </p:blipFill>
        <p:spPr>
          <a:xfrm>
            <a:off x="8159115" y="3598545"/>
            <a:ext cx="1599565" cy="1339850"/>
          </a:xfrm>
          <a:prstGeom prst="rect">
            <a:avLst/>
          </a:prstGeom>
        </p:spPr>
      </p:pic>
      <p:sp>
        <p:nvSpPr>
          <p:cNvPr id="10" name="文本框 9"/>
          <p:cNvSpPr txBox="1"/>
          <p:nvPr/>
        </p:nvSpPr>
        <p:spPr>
          <a:xfrm>
            <a:off x="1182370" y="5073650"/>
            <a:ext cx="11384280" cy="2553335"/>
          </a:xfrm>
          <a:prstGeom prst="rect">
            <a:avLst/>
          </a:prstGeom>
          <a:noFill/>
        </p:spPr>
        <p:txBody>
          <a:bodyPr wrap="square" rtlCol="0">
            <a:spAutoFit/>
          </a:bodyPr>
          <a:lstStyle/>
          <a:p>
            <a:pPr algn="l"/>
            <a:r>
              <a:rPr lang="en-US" altLang="zh-CN" sz="2000"/>
              <a:t>LeCun</a:t>
            </a:r>
            <a:r>
              <a:rPr lang="zh-CN" altLang="en-US" sz="2000"/>
              <a:t>还在</a:t>
            </a:r>
            <a:r>
              <a:rPr lang="en-US" altLang="zh-CN" sz="2000"/>
              <a:t>1998</a:t>
            </a:r>
            <a:r>
              <a:rPr lang="zh-CN" altLang="en-US" sz="2000"/>
              <a:t>年提出了</a:t>
            </a:r>
            <a:r>
              <a:rPr lang="en-US" altLang="zh-CN" sz="2000"/>
              <a:t>Lenet-5</a:t>
            </a:r>
            <a:r>
              <a:rPr lang="zh-CN" altLang="en-US" sz="2000"/>
              <a:t>模型</a:t>
            </a:r>
          </a:p>
          <a:p>
            <a:pPr algn="l"/>
            <a:r>
              <a:rPr lang="zh-CN" altLang="en-US" sz="2000"/>
              <a:t>2006年，Hinton在Science发文，指出“多隐层神经网络具有更为优异的特征学习能力，并且其在训练上的复杂度可以通过逐层初始化来有效缓解”。配合</a:t>
            </a:r>
            <a:r>
              <a:rPr lang="en-US" altLang="zh-CN" sz="2000"/>
              <a:t>GPU</a:t>
            </a:r>
            <a:r>
              <a:rPr lang="zh-CN" altLang="en-US" sz="2000"/>
              <a:t>的硬件条件，</a:t>
            </a:r>
            <a:r>
              <a:rPr lang="en-US" altLang="zh-CN" sz="2000"/>
              <a:t>CNN</a:t>
            </a:r>
            <a:r>
              <a:rPr lang="zh-CN" altLang="en-US" sz="2000"/>
              <a:t>开始飞速发展。</a:t>
            </a:r>
          </a:p>
          <a:p>
            <a:pPr algn="l"/>
            <a:r>
              <a:rPr lang="zh-CN" altLang="en-US" sz="2000"/>
              <a:t>2012年CNN在ImageNet竞赛中的表现直接奠定了它的重要地位，正确率超出第二近10%，在文献《Imagenet classification with deep convolutional neural networks》详细介绍了相关的结构模型以及比赛结果，这篇文献的作者也是Hinton。</a:t>
            </a:r>
          </a:p>
          <a:p>
            <a:pPr algn="l"/>
            <a:r>
              <a:rPr lang="zh-CN" altLang="en-US" sz="2000"/>
              <a:t>2016年，CNN再次给人们一个惊喜：谷歌研发的基于深度神经网络和搜索树的智能机器人“阿尔法狗”在围棋上击败了人类。</a:t>
            </a:r>
          </a:p>
        </p:txBody>
      </p:sp>
      <p:pic>
        <p:nvPicPr>
          <p:cNvPr id="11" name="图片 10"/>
          <p:cNvPicPr>
            <a:picLocks noChangeAspect="1"/>
          </p:cNvPicPr>
          <p:nvPr/>
        </p:nvPicPr>
        <p:blipFill>
          <a:blip r:embed="rId6"/>
          <a:stretch>
            <a:fillRect/>
          </a:stretch>
        </p:blipFill>
        <p:spPr>
          <a:xfrm>
            <a:off x="10336530" y="3667760"/>
            <a:ext cx="1438910" cy="127063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en-US" sz="3080" b="1" dirty="0"/>
              <a:t>CNN</a:t>
            </a:r>
            <a:r>
              <a:rPr lang="zh-CN" altLang="en-US" sz="3080" b="1" dirty="0"/>
              <a:t>的应用领域</a:t>
            </a:r>
          </a:p>
        </p:txBody>
      </p:sp>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 name="文本框 1"/>
          <p:cNvSpPr txBox="1"/>
          <p:nvPr/>
        </p:nvSpPr>
        <p:spPr>
          <a:xfrm>
            <a:off x="1188720" y="807720"/>
            <a:ext cx="10014280" cy="5078313"/>
          </a:xfrm>
          <a:prstGeom prst="rect">
            <a:avLst/>
          </a:prstGeom>
          <a:noFill/>
        </p:spPr>
        <p:txBody>
          <a:bodyPr wrap="none" rtlCol="0">
            <a:spAutoFit/>
          </a:bodyPr>
          <a:lstStyle/>
          <a:p>
            <a:pPr algn="l"/>
            <a:r>
              <a:rPr lang="en-US" altLang="zh-CN" dirty="0"/>
              <a:t>1.</a:t>
            </a:r>
            <a:r>
              <a:rPr lang="zh-CN" altLang="en-US" dirty="0"/>
              <a:t>CNN文本分类</a:t>
            </a:r>
          </a:p>
          <a:p>
            <a:pPr algn="l"/>
            <a:r>
              <a:rPr lang="zh-CN" altLang="en-US" sz="1800" dirty="0"/>
              <a:t>文本分类是NLP领域的一个重要子任务，文本分类的目标是自动的将文本打上已经定义好的标签。</a:t>
            </a:r>
          </a:p>
          <a:p>
            <a:pPr algn="l"/>
            <a:r>
              <a:rPr lang="zh-CN" altLang="en-US" sz="1800" dirty="0"/>
              <a:t>常见的文本分类任务有：</a:t>
            </a:r>
          </a:p>
          <a:p>
            <a:pPr algn="l"/>
            <a:r>
              <a:rPr lang="zh-CN" altLang="en-US" sz="1800" dirty="0"/>
              <a:t>⚪用户评论的情感识别 ⚪垃圾邮件过滤</a:t>
            </a:r>
          </a:p>
          <a:p>
            <a:pPr algn="l"/>
            <a:r>
              <a:rPr lang="zh-CN" altLang="en-US" sz="1800" dirty="0"/>
              <a:t>⚪用户查询意图识别 ⚪新闻分类</a:t>
            </a:r>
          </a:p>
          <a:p>
            <a:pPr algn="l"/>
            <a:endParaRPr lang="zh-CN" altLang="en-US" sz="1800" dirty="0"/>
          </a:p>
          <a:p>
            <a:pPr algn="l"/>
            <a:r>
              <a:rPr lang="en-US" altLang="zh-CN" dirty="0"/>
              <a:t>2.</a:t>
            </a:r>
            <a:r>
              <a:rPr lang="zh-CN" altLang="en-US" dirty="0"/>
              <a:t>图片识别（根据图片做出分析）</a:t>
            </a:r>
          </a:p>
          <a:p>
            <a:pPr algn="l"/>
            <a:r>
              <a:rPr lang="en-US" altLang="zh-CN" sz="1800" dirty="0" err="1"/>
              <a:t>其基本思想是利用卷积神经网络来做图像的特征提取</a:t>
            </a:r>
            <a:r>
              <a:rPr lang="zh-CN" altLang="en-US" sz="1800" dirty="0"/>
              <a:t>，利用一些预定义好的属性来进行生成。</a:t>
            </a:r>
          </a:p>
          <a:p>
            <a:pPr algn="l"/>
            <a:r>
              <a:rPr lang="zh-CN" altLang="en-US" sz="1800" dirty="0"/>
              <a:t>⚪比如对于路况图像，可以判断路上多少车，然后判断路况堵不堵之后就可以生成描述。</a:t>
            </a:r>
          </a:p>
          <a:p>
            <a:pPr algn="l"/>
            <a:r>
              <a:rPr lang="zh-CN" altLang="en-US" sz="1800" dirty="0"/>
              <a:t>⚪又如已经实装的车牌识别系统等。</a:t>
            </a:r>
          </a:p>
          <a:p>
            <a:pPr algn="l"/>
            <a:endParaRPr lang="zh-CN" altLang="en-US" sz="1800" dirty="0"/>
          </a:p>
          <a:p>
            <a:r>
              <a:rPr lang="en-US" altLang="zh-CN" dirty="0"/>
              <a:t>3.</a:t>
            </a:r>
            <a:r>
              <a:rPr lang="zh-CN" altLang="en-US" dirty="0"/>
              <a:t>自然语言处理</a:t>
            </a:r>
          </a:p>
          <a:p>
            <a:pPr algn="l"/>
            <a:r>
              <a:rPr lang="zh-CN" altLang="en-US" sz="1800" dirty="0"/>
              <a:t>自然语言处理（NLP）是计算机科学，人工智能，</a:t>
            </a:r>
          </a:p>
          <a:p>
            <a:pPr algn="l"/>
            <a:r>
              <a:rPr lang="zh-CN" altLang="en-US" sz="1800" dirty="0"/>
              <a:t>语言学关注计算机和人类（自然）语言之间的相互作用的领域。</a:t>
            </a:r>
          </a:p>
          <a:p>
            <a:pPr algn="l"/>
            <a:r>
              <a:rPr lang="zh-CN" altLang="en-US" sz="1800" dirty="0"/>
              <a:t>自然语言处理是计算机科学领域与人工智能领域中的一个重要方向。</a:t>
            </a:r>
          </a:p>
          <a:p>
            <a:pPr algn="l"/>
            <a:r>
              <a:rPr lang="zh-CN" altLang="en-US" sz="1800" dirty="0"/>
              <a:t>它研究能实现人与计算机之间用自然语言进行有效通信的各种理论</a:t>
            </a:r>
          </a:p>
          <a:p>
            <a:pPr algn="l"/>
            <a:r>
              <a:rPr lang="zh-CN" altLang="en-US" sz="1800" dirty="0"/>
              <a:t>方法。通常较流行的研究模型是使用</a:t>
            </a:r>
            <a:r>
              <a:rPr lang="en-US" altLang="zh-CN" sz="1800" dirty="0"/>
              <a:t>CNN</a:t>
            </a:r>
            <a:r>
              <a:rPr lang="zh-CN" altLang="en-US" sz="1800" dirty="0"/>
              <a:t>及其改进的网络结构。</a:t>
            </a:r>
          </a:p>
        </p:txBody>
      </p:sp>
      <p:pic>
        <p:nvPicPr>
          <p:cNvPr id="4" name="图片 3"/>
          <p:cNvPicPr>
            <a:picLocks noChangeAspect="1"/>
          </p:cNvPicPr>
          <p:nvPr/>
        </p:nvPicPr>
        <p:blipFill>
          <a:blip r:embed="rId3"/>
          <a:stretch>
            <a:fillRect/>
          </a:stretch>
        </p:blipFill>
        <p:spPr>
          <a:xfrm>
            <a:off x="8729345" y="1522095"/>
            <a:ext cx="3489960" cy="1120140"/>
          </a:xfrm>
          <a:prstGeom prst="rect">
            <a:avLst/>
          </a:prstGeom>
        </p:spPr>
      </p:pic>
      <p:pic>
        <p:nvPicPr>
          <p:cNvPr id="5" name="图片 4"/>
          <p:cNvPicPr>
            <a:picLocks noChangeAspect="1"/>
          </p:cNvPicPr>
          <p:nvPr/>
        </p:nvPicPr>
        <p:blipFill>
          <a:blip r:embed="rId4"/>
          <a:stretch>
            <a:fillRect/>
          </a:stretch>
        </p:blipFill>
        <p:spPr>
          <a:xfrm>
            <a:off x="8007985" y="3646805"/>
            <a:ext cx="5208905" cy="1337310"/>
          </a:xfrm>
          <a:prstGeom prst="rect">
            <a:avLst/>
          </a:prstGeom>
        </p:spPr>
      </p:pic>
      <p:pic>
        <p:nvPicPr>
          <p:cNvPr id="6" name="图片 5"/>
          <p:cNvPicPr>
            <a:picLocks noChangeAspect="1"/>
          </p:cNvPicPr>
          <p:nvPr/>
        </p:nvPicPr>
        <p:blipFill>
          <a:blip r:embed="rId5"/>
          <a:stretch>
            <a:fillRect/>
          </a:stretch>
        </p:blipFill>
        <p:spPr>
          <a:xfrm>
            <a:off x="8242300" y="5064125"/>
            <a:ext cx="4315460" cy="26409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en-US" sz="3080" b="1" dirty="0"/>
              <a:t>CNN</a:t>
            </a:r>
            <a:r>
              <a:rPr lang="zh-CN" altLang="en-US" sz="3080" b="1" dirty="0"/>
              <a:t>的最新研究方向</a:t>
            </a:r>
          </a:p>
        </p:txBody>
      </p:sp>
      <p:sp>
        <p:nvSpPr>
          <p:cNvPr id="20" name="矩形 19"/>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21" name="矩形 2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文本框 7"/>
          <p:cNvSpPr txBox="1"/>
          <p:nvPr/>
        </p:nvSpPr>
        <p:spPr>
          <a:xfrm>
            <a:off x="1267460" y="1882140"/>
            <a:ext cx="4034155" cy="398780"/>
          </a:xfrm>
          <a:prstGeom prst="rect">
            <a:avLst/>
          </a:prstGeom>
          <a:noFill/>
        </p:spPr>
        <p:txBody>
          <a:bodyPr wrap="none" rtlCol="0">
            <a:spAutoFit/>
          </a:bodyPr>
          <a:lstStyle/>
          <a:p>
            <a:pPr algn="l"/>
            <a:r>
              <a:rPr lang="en-US" altLang="zh-CN" sz="2000"/>
              <a:t>        </a:t>
            </a:r>
            <a:r>
              <a:rPr lang="zh-CN" altLang="en-US" sz="2000"/>
              <a:t>⚪ </a:t>
            </a:r>
            <a:r>
              <a:rPr lang="en-US" altLang="zh-CN" sz="2000"/>
              <a:t>YOLO v3 </a:t>
            </a:r>
            <a:r>
              <a:rPr lang="zh-CN" altLang="en-US" sz="2000"/>
              <a:t>发表日期：</a:t>
            </a:r>
            <a:r>
              <a:rPr lang="en-US" altLang="zh-CN" sz="2000"/>
              <a:t>2018.4.8</a:t>
            </a:r>
          </a:p>
        </p:txBody>
      </p:sp>
      <p:pic>
        <p:nvPicPr>
          <p:cNvPr id="4" name="图片 3"/>
          <p:cNvPicPr>
            <a:picLocks noChangeAspect="1"/>
          </p:cNvPicPr>
          <p:nvPr/>
        </p:nvPicPr>
        <p:blipFill>
          <a:blip r:embed="rId4"/>
          <a:stretch>
            <a:fillRect/>
          </a:stretch>
        </p:blipFill>
        <p:spPr>
          <a:xfrm>
            <a:off x="1056640" y="2953385"/>
            <a:ext cx="5887720" cy="3354705"/>
          </a:xfrm>
          <a:prstGeom prst="rect">
            <a:avLst/>
          </a:prstGeom>
        </p:spPr>
      </p:pic>
      <p:pic>
        <p:nvPicPr>
          <p:cNvPr id="5" name="图片 4"/>
          <p:cNvPicPr>
            <a:picLocks noChangeAspect="1"/>
          </p:cNvPicPr>
          <p:nvPr/>
        </p:nvPicPr>
        <p:blipFill>
          <a:blip r:embed="rId5"/>
          <a:stretch>
            <a:fillRect/>
          </a:stretch>
        </p:blipFill>
        <p:spPr>
          <a:xfrm>
            <a:off x="7326630" y="3054350"/>
            <a:ext cx="6565265" cy="3152140"/>
          </a:xfrm>
          <a:prstGeom prst="rect">
            <a:avLst/>
          </a:prstGeom>
        </p:spPr>
      </p:pic>
      <p:sp>
        <p:nvSpPr>
          <p:cNvPr id="6" name="文本框 5"/>
          <p:cNvSpPr txBox="1"/>
          <p:nvPr/>
        </p:nvSpPr>
        <p:spPr>
          <a:xfrm>
            <a:off x="7915910" y="1882140"/>
            <a:ext cx="4598035" cy="398780"/>
          </a:xfrm>
          <a:prstGeom prst="rect">
            <a:avLst/>
          </a:prstGeom>
          <a:noFill/>
        </p:spPr>
        <p:txBody>
          <a:bodyPr wrap="none" rtlCol="0">
            <a:spAutoFit/>
          </a:bodyPr>
          <a:lstStyle/>
          <a:p>
            <a:pPr algn="l"/>
            <a:r>
              <a:rPr lang="en-US" altLang="zh-CN" sz="2000"/>
              <a:t>        </a:t>
            </a:r>
            <a:r>
              <a:rPr lang="zh-CN" altLang="en-US" sz="2000"/>
              <a:t>⚪ </a:t>
            </a:r>
            <a:r>
              <a:rPr lang="en-US" altLang="zh-CN" sz="2000"/>
              <a:t>Mask R-CNN </a:t>
            </a:r>
            <a:r>
              <a:rPr lang="zh-CN" altLang="en-US" sz="2000"/>
              <a:t>发表日期：</a:t>
            </a:r>
            <a:r>
              <a:rPr lang="en-US" altLang="zh-CN" sz="2000"/>
              <a:t>2018.1.24</a:t>
            </a:r>
            <a:endParaRPr lang="en-US" altLang="zh-CN" sz="180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80058" y="453881"/>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lang="zh-CN" altLang="en-US" sz="2880" spc="0" noProof="1">
                <a:solidFill>
                  <a:schemeClr val="tx1">
                    <a:lumMod val="65000"/>
                    <a:lumOff val="35000"/>
                  </a:schemeClr>
                </a:solidFill>
                <a:latin typeface="微软雅黑" panose="020B0503020204020204" pitchFamily="34" charset="-122"/>
              </a:rPr>
              <a:t>实验流程图</a:t>
            </a:r>
            <a:endParaRPr kumimoji="0" sz="288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1" name="標題 1">
            <a:extLst>
              <a:ext uri="{FF2B5EF4-FFF2-40B4-BE49-F238E27FC236}">
                <a16:creationId xmlns:a16="http://schemas.microsoft.com/office/drawing/2014/main" id="{298C877D-15CA-46BD-AA51-629154E7F0D4}"/>
              </a:ext>
            </a:extLst>
          </p:cNvPr>
          <p:cNvSpPr txBox="1">
            <a:spLocks/>
          </p:cNvSpPr>
          <p:nvPr/>
        </p:nvSpPr>
        <p:spPr>
          <a:xfrm>
            <a:off x="1061259" y="1228643"/>
            <a:ext cx="7886700" cy="1325563"/>
          </a:xfrm>
          <a:prstGeom prst="rect">
            <a:avLst/>
          </a:prstGeom>
        </p:spPr>
        <p:txBody>
          <a:bodyPr/>
          <a:lstStyle>
            <a:lvl1pPr algn="l" defTabSz="1056005" rtl="0" eaLnBrk="1" fontAlgn="auto" latinLnBrk="0" hangingPunct="1">
              <a:lnSpc>
                <a:spcPct val="100000"/>
              </a:lnSpc>
              <a:spcBef>
                <a:spcPct val="0"/>
              </a:spcBef>
              <a:buNone/>
              <a:defRPr sz="277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spcAft>
                <a:spcPts val="0"/>
              </a:spcAft>
            </a:pPr>
            <a:r>
              <a:rPr lang="en-US" altLang="zh-TW" dirty="0"/>
              <a:t>The whole CNN</a:t>
            </a:r>
            <a:endParaRPr lang="zh-TW" altLang="en-US" dirty="0"/>
          </a:p>
        </p:txBody>
      </p:sp>
      <p:grpSp>
        <p:nvGrpSpPr>
          <p:cNvPr id="12" name="群組 3">
            <a:extLst>
              <a:ext uri="{FF2B5EF4-FFF2-40B4-BE49-F238E27FC236}">
                <a16:creationId xmlns:a16="http://schemas.microsoft.com/office/drawing/2014/main" id="{F855F4ED-C66F-498C-9B36-D3DDA7DDE2AE}"/>
              </a:ext>
            </a:extLst>
          </p:cNvPr>
          <p:cNvGrpSpPr/>
          <p:nvPr/>
        </p:nvGrpSpPr>
        <p:grpSpPr>
          <a:xfrm>
            <a:off x="3489394" y="3382676"/>
            <a:ext cx="2906568" cy="3201477"/>
            <a:chOff x="-1626455" y="3999117"/>
            <a:chExt cx="2906568" cy="3201477"/>
          </a:xfrm>
        </p:grpSpPr>
        <p:pic>
          <p:nvPicPr>
            <p:cNvPr id="13" name="圖片 4">
              <a:extLst>
                <a:ext uri="{FF2B5EF4-FFF2-40B4-BE49-F238E27FC236}">
                  <a16:creationId xmlns:a16="http://schemas.microsoft.com/office/drawing/2014/main" id="{31D4F8BB-4439-485F-B868-22722789D46C}"/>
                </a:ext>
              </a:extLst>
            </p:cNvPr>
            <p:cNvPicPr>
              <a:picLocks noChangeAspect="1"/>
            </p:cNvPicPr>
            <p:nvPr/>
          </p:nvPicPr>
          <p:blipFill>
            <a:blip r:embed="rId4"/>
            <a:stretch>
              <a:fillRect/>
            </a:stretch>
          </p:blipFill>
          <p:spPr>
            <a:xfrm rot="5400000" flipH="1">
              <a:off x="-1736746" y="4748962"/>
              <a:ext cx="3201477" cy="1701788"/>
            </a:xfrm>
            <a:prstGeom prst="rect">
              <a:avLst/>
            </a:prstGeom>
          </p:spPr>
        </p:pic>
        <p:sp>
          <p:nvSpPr>
            <p:cNvPr id="14" name="文字方塊 5">
              <a:extLst>
                <a:ext uri="{FF2B5EF4-FFF2-40B4-BE49-F238E27FC236}">
                  <a16:creationId xmlns:a16="http://schemas.microsoft.com/office/drawing/2014/main" id="{923B0A68-6F91-451F-A575-5418429B4513}"/>
                </a:ext>
              </a:extLst>
            </p:cNvPr>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sp>
        <p:nvSpPr>
          <p:cNvPr id="17" name="矩形 16">
            <a:extLst>
              <a:ext uri="{FF2B5EF4-FFF2-40B4-BE49-F238E27FC236}">
                <a16:creationId xmlns:a16="http://schemas.microsoft.com/office/drawing/2014/main" id="{46F5F6CA-8B6A-419D-8B1E-6F3041A2E5E8}"/>
              </a:ext>
            </a:extLst>
          </p:cNvPr>
          <p:cNvSpPr/>
          <p:nvPr/>
        </p:nvSpPr>
        <p:spPr>
          <a:xfrm>
            <a:off x="7989614" y="3037834"/>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8" name="矩形 17">
            <a:extLst>
              <a:ext uri="{FF2B5EF4-FFF2-40B4-BE49-F238E27FC236}">
                <a16:creationId xmlns:a16="http://schemas.microsoft.com/office/drawing/2014/main" id="{A846D429-99A3-4B62-ADC4-5C7E5FCB5B51}"/>
              </a:ext>
            </a:extLst>
          </p:cNvPr>
          <p:cNvSpPr/>
          <p:nvPr/>
        </p:nvSpPr>
        <p:spPr>
          <a:xfrm>
            <a:off x="7989614" y="4137846"/>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9" name="矩形 18">
            <a:extLst>
              <a:ext uri="{FF2B5EF4-FFF2-40B4-BE49-F238E27FC236}">
                <a16:creationId xmlns:a16="http://schemas.microsoft.com/office/drawing/2014/main" id="{3D242260-F386-4951-B3A0-FF80B2B57035}"/>
              </a:ext>
            </a:extLst>
          </p:cNvPr>
          <p:cNvSpPr/>
          <p:nvPr/>
        </p:nvSpPr>
        <p:spPr>
          <a:xfrm>
            <a:off x="7989614" y="5206059"/>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20" name="矩形 19">
            <a:extLst>
              <a:ext uri="{FF2B5EF4-FFF2-40B4-BE49-F238E27FC236}">
                <a16:creationId xmlns:a16="http://schemas.microsoft.com/office/drawing/2014/main" id="{3129A66E-3A21-4032-A65E-5FF2653D7337}"/>
              </a:ext>
            </a:extLst>
          </p:cNvPr>
          <p:cNvSpPr/>
          <p:nvPr/>
        </p:nvSpPr>
        <p:spPr>
          <a:xfrm>
            <a:off x="7989614" y="6239311"/>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21" name="文字方塊 15">
            <a:extLst>
              <a:ext uri="{FF2B5EF4-FFF2-40B4-BE49-F238E27FC236}">
                <a16:creationId xmlns:a16="http://schemas.microsoft.com/office/drawing/2014/main" id="{E1696311-9EEF-4FAC-94B8-08CE2CAEC503}"/>
              </a:ext>
            </a:extLst>
          </p:cNvPr>
          <p:cNvSpPr txBox="1"/>
          <p:nvPr/>
        </p:nvSpPr>
        <p:spPr>
          <a:xfrm>
            <a:off x="6063909" y="7163995"/>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22" name="向下箭號 11">
            <a:extLst>
              <a:ext uri="{FF2B5EF4-FFF2-40B4-BE49-F238E27FC236}">
                <a16:creationId xmlns:a16="http://schemas.microsoft.com/office/drawing/2014/main" id="{39F4D08C-87C7-4E75-86BB-DCA4157EF4A4}"/>
              </a:ext>
            </a:extLst>
          </p:cNvPr>
          <p:cNvSpPr/>
          <p:nvPr/>
        </p:nvSpPr>
        <p:spPr>
          <a:xfrm>
            <a:off x="8609311" y="256008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向下箭號 17">
            <a:extLst>
              <a:ext uri="{FF2B5EF4-FFF2-40B4-BE49-F238E27FC236}">
                <a16:creationId xmlns:a16="http://schemas.microsoft.com/office/drawing/2014/main" id="{FF2D8FDA-D140-459D-B9E2-648683EC3ACC}"/>
              </a:ext>
            </a:extLst>
          </p:cNvPr>
          <p:cNvSpPr/>
          <p:nvPr/>
        </p:nvSpPr>
        <p:spPr>
          <a:xfrm>
            <a:off x="8609311" y="367087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向下箭號 18">
            <a:extLst>
              <a:ext uri="{FF2B5EF4-FFF2-40B4-BE49-F238E27FC236}">
                <a16:creationId xmlns:a16="http://schemas.microsoft.com/office/drawing/2014/main" id="{2F72E931-25FE-4DB3-8DBF-9967D4EC08B4}"/>
              </a:ext>
            </a:extLst>
          </p:cNvPr>
          <p:cNvSpPr/>
          <p:nvPr/>
        </p:nvSpPr>
        <p:spPr>
          <a:xfrm>
            <a:off x="8609311" y="4762514"/>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向下箭號 19">
            <a:extLst>
              <a:ext uri="{FF2B5EF4-FFF2-40B4-BE49-F238E27FC236}">
                <a16:creationId xmlns:a16="http://schemas.microsoft.com/office/drawing/2014/main" id="{0C6E9B00-0B6D-4182-A1D2-3161D6544314}"/>
              </a:ext>
            </a:extLst>
          </p:cNvPr>
          <p:cNvSpPr/>
          <p:nvPr/>
        </p:nvSpPr>
        <p:spPr>
          <a:xfrm>
            <a:off x="8609311" y="5797507"/>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右彎箭號 16">
            <a:extLst>
              <a:ext uri="{FF2B5EF4-FFF2-40B4-BE49-F238E27FC236}">
                <a16:creationId xmlns:a16="http://schemas.microsoft.com/office/drawing/2014/main" id="{26CD3F85-7906-4C6A-9D6D-34F1778A604A}"/>
              </a:ext>
            </a:extLst>
          </p:cNvPr>
          <p:cNvSpPr/>
          <p:nvPr/>
        </p:nvSpPr>
        <p:spPr>
          <a:xfrm rot="10800000">
            <a:off x="7620900" y="6861731"/>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7" name="右彎箭號 21">
            <a:extLst>
              <a:ext uri="{FF2B5EF4-FFF2-40B4-BE49-F238E27FC236}">
                <a16:creationId xmlns:a16="http://schemas.microsoft.com/office/drawing/2014/main" id="{F0E6249E-FDD3-43A1-B8C4-C1122D3B0F83}"/>
              </a:ext>
            </a:extLst>
          </p:cNvPr>
          <p:cNvSpPr/>
          <p:nvPr/>
        </p:nvSpPr>
        <p:spPr>
          <a:xfrm rot="16200000">
            <a:off x="4893905" y="6449241"/>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8" name="左大括弧 22">
            <a:extLst>
              <a:ext uri="{FF2B5EF4-FFF2-40B4-BE49-F238E27FC236}">
                <a16:creationId xmlns:a16="http://schemas.microsoft.com/office/drawing/2014/main" id="{14251BED-8E54-4F53-B11D-6B280A002ACA}"/>
              </a:ext>
            </a:extLst>
          </p:cNvPr>
          <p:cNvSpPr/>
          <p:nvPr/>
        </p:nvSpPr>
        <p:spPr>
          <a:xfrm flipH="1">
            <a:off x="9765940" y="2914870"/>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 name="文字方塊 20">
            <a:extLst>
              <a:ext uri="{FF2B5EF4-FFF2-40B4-BE49-F238E27FC236}">
                <a16:creationId xmlns:a16="http://schemas.microsoft.com/office/drawing/2014/main" id="{5C7D49BD-0805-4D6D-A846-3FD568E320D4}"/>
              </a:ext>
            </a:extLst>
          </p:cNvPr>
          <p:cNvSpPr txBox="1"/>
          <p:nvPr/>
        </p:nvSpPr>
        <p:spPr>
          <a:xfrm>
            <a:off x="10711313" y="4523087"/>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pic>
        <p:nvPicPr>
          <p:cNvPr id="4" name="图片 3">
            <a:extLst>
              <a:ext uri="{FF2B5EF4-FFF2-40B4-BE49-F238E27FC236}">
                <a16:creationId xmlns:a16="http://schemas.microsoft.com/office/drawing/2014/main" id="{92BD28A8-B006-46BC-A2C6-8C7E0F450801}"/>
              </a:ext>
            </a:extLst>
          </p:cNvPr>
          <p:cNvPicPr>
            <a:picLocks noChangeAspect="1"/>
          </p:cNvPicPr>
          <p:nvPr/>
        </p:nvPicPr>
        <p:blipFill>
          <a:blip r:embed="rId5"/>
          <a:stretch>
            <a:fillRect/>
          </a:stretch>
        </p:blipFill>
        <p:spPr>
          <a:xfrm>
            <a:off x="8366443" y="864908"/>
            <a:ext cx="983065" cy="1691787"/>
          </a:xfrm>
          <a:prstGeom prst="rect">
            <a:avLst/>
          </a:prstGeom>
        </p:spPr>
      </p:pic>
      <p:sp>
        <p:nvSpPr>
          <p:cNvPr id="5" name="文本框 4">
            <a:extLst>
              <a:ext uri="{FF2B5EF4-FFF2-40B4-BE49-F238E27FC236}">
                <a16:creationId xmlns:a16="http://schemas.microsoft.com/office/drawing/2014/main" id="{F7841C8D-8B5B-4D76-8323-A58AF9D7E332}"/>
              </a:ext>
            </a:extLst>
          </p:cNvPr>
          <p:cNvSpPr txBox="1"/>
          <p:nvPr/>
        </p:nvSpPr>
        <p:spPr>
          <a:xfrm>
            <a:off x="4464801" y="2598564"/>
            <a:ext cx="1885595" cy="769441"/>
          </a:xfrm>
          <a:prstGeom prst="rect">
            <a:avLst/>
          </a:prstGeom>
          <a:noFill/>
        </p:spPr>
        <p:txBody>
          <a:bodyPr wrap="square" rtlCol="0">
            <a:spAutoFit/>
          </a:bodyPr>
          <a:lstStyle/>
          <a:p>
            <a:r>
              <a:rPr lang="en-US" altLang="zh-CN" sz="4400" dirty="0"/>
              <a:t>0~9</a:t>
            </a:r>
            <a:endParaRPr lang="zh-CN" altLang="en-US" sz="4400" dirty="0"/>
          </a:p>
        </p:txBody>
      </p:sp>
    </p:spTree>
    <p:custDataLst>
      <p:tags r:id="rId1"/>
    </p:custDataLst>
    <p:extLst>
      <p:ext uri="{BB962C8B-B14F-4D97-AF65-F5344CB8AC3E}">
        <p14:creationId xmlns:p14="http://schemas.microsoft.com/office/powerpoint/2010/main" val="1837218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kumimoji="0" sz="2880" b="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选用数据</a:t>
            </a: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grpSp>
        <p:nvGrpSpPr>
          <p:cNvPr id="10" name="组合 9"/>
          <p:cNvGrpSpPr/>
          <p:nvPr/>
        </p:nvGrpSpPr>
        <p:grpSpPr>
          <a:xfrm>
            <a:off x="1547495" y="1654175"/>
            <a:ext cx="11952026" cy="4612930"/>
            <a:chOff x="2639" y="1827"/>
            <a:chExt cx="17294" cy="5416"/>
          </a:xfrm>
        </p:grpSpPr>
        <p:sp>
          <p:nvSpPr>
            <p:cNvPr id="4" name="文本框 3"/>
            <p:cNvSpPr txBox="1"/>
            <p:nvPr/>
          </p:nvSpPr>
          <p:spPr>
            <a:xfrm>
              <a:off x="2639" y="1827"/>
              <a:ext cx="13808" cy="1552"/>
            </a:xfrm>
            <a:prstGeom prst="rect">
              <a:avLst/>
            </a:prstGeom>
            <a:noFill/>
          </p:spPr>
          <p:txBody>
            <a:bodyPr wrap="square" rtlCol="0">
              <a:spAutoFit/>
            </a:bodyPr>
            <a:lstStyle/>
            <a:p>
              <a:pPr algn="l"/>
              <a:r>
                <a:rPr lang="en-US" altLang="zh-CN" sz="1600"/>
                <a:t>1.MNIST</a:t>
              </a:r>
              <a:r>
                <a:rPr lang="zh-CN" altLang="en-US" sz="1600"/>
                <a:t>数据集</a:t>
              </a:r>
              <a:br>
                <a:rPr lang="zh-CN" altLang="en-US" sz="1600"/>
              </a:br>
              <a:r>
                <a:rPr lang="zh-CN" altLang="en-US" sz="1600"/>
                <a:t>MNIST 数据集来自美国国家标准与技术研究所, National Institute of Standards and Technology (NIST). </a:t>
              </a:r>
            </a:p>
            <a:p>
              <a:pPr algn="l"/>
              <a:r>
                <a:rPr lang="zh-CN" altLang="en-US" sz="1600"/>
                <a:t>训练集 (training set) 由来自 250 个不同人手写的数字构成, </a:t>
              </a:r>
            </a:p>
            <a:p>
              <a:pPr algn="l"/>
              <a:r>
                <a:rPr lang="zh-CN" altLang="en-US" sz="1600"/>
                <a:t>其中 50% 是高中学生, 50% 来自人口普查局 (the Census Bureau) 的工作人员.</a:t>
              </a:r>
            </a:p>
            <a:p>
              <a:pPr algn="l"/>
              <a:r>
                <a:rPr lang="zh-CN" altLang="en-US" sz="1600"/>
                <a:t> 测试集(test set) 也是同样比例的手写数字数据.</a:t>
              </a:r>
            </a:p>
          </p:txBody>
        </p:sp>
        <p:pic>
          <p:nvPicPr>
            <p:cNvPr id="5" name="图片 4"/>
            <p:cNvPicPr>
              <a:picLocks noChangeAspect="1"/>
            </p:cNvPicPr>
            <p:nvPr/>
          </p:nvPicPr>
          <p:blipFill>
            <a:blip r:embed="rId4"/>
            <a:stretch>
              <a:fillRect/>
            </a:stretch>
          </p:blipFill>
          <p:spPr>
            <a:xfrm>
              <a:off x="2639" y="4333"/>
              <a:ext cx="6430" cy="2477"/>
            </a:xfrm>
            <a:prstGeom prst="rect">
              <a:avLst/>
            </a:prstGeom>
          </p:spPr>
        </p:pic>
        <p:pic>
          <p:nvPicPr>
            <p:cNvPr id="7" name="图片 6"/>
            <p:cNvPicPr>
              <a:picLocks noChangeAspect="1"/>
            </p:cNvPicPr>
            <p:nvPr/>
          </p:nvPicPr>
          <p:blipFill>
            <a:blip r:embed="rId5"/>
            <a:stretch>
              <a:fillRect/>
            </a:stretch>
          </p:blipFill>
          <p:spPr>
            <a:xfrm>
              <a:off x="11505" y="3909"/>
              <a:ext cx="6980" cy="3010"/>
            </a:xfrm>
            <a:prstGeom prst="rect">
              <a:avLst/>
            </a:prstGeom>
          </p:spPr>
        </p:pic>
        <p:sp>
          <p:nvSpPr>
            <p:cNvPr id="9" name="文本框 8"/>
            <p:cNvSpPr txBox="1"/>
            <p:nvPr/>
          </p:nvSpPr>
          <p:spPr>
            <a:xfrm>
              <a:off x="3566" y="6810"/>
              <a:ext cx="5344" cy="324"/>
            </a:xfrm>
            <a:prstGeom prst="rect">
              <a:avLst/>
            </a:prstGeom>
            <a:noFill/>
          </p:spPr>
          <p:txBody>
            <a:bodyPr wrap="square" rtlCol="0">
              <a:spAutoFit/>
            </a:bodyPr>
            <a:lstStyle/>
            <a:p>
              <a:r>
                <a:rPr lang="zh-CN" altLang="en-US" sz="1200"/>
                <a:t>每个手写数字共有</a:t>
              </a:r>
              <a:r>
                <a:rPr lang="en-US" altLang="zh-CN" sz="1200"/>
                <a:t>784</a:t>
              </a:r>
              <a:r>
                <a:rPr lang="zh-CN" altLang="en-US" sz="1200"/>
                <a:t>个像素，共有</a:t>
              </a:r>
              <a:r>
                <a:rPr lang="en-US" altLang="zh-CN" sz="1200"/>
                <a:t>60000</a:t>
              </a:r>
              <a:r>
                <a:rPr lang="zh-CN" altLang="en-US" sz="1200"/>
                <a:t>个样本</a:t>
              </a:r>
            </a:p>
          </p:txBody>
        </p:sp>
        <p:sp>
          <p:nvSpPr>
            <p:cNvPr id="11" name="文本框 10"/>
            <p:cNvSpPr txBox="1"/>
            <p:nvPr/>
          </p:nvSpPr>
          <p:spPr>
            <a:xfrm>
              <a:off x="13192" y="6919"/>
              <a:ext cx="6741" cy="324"/>
            </a:xfrm>
            <a:prstGeom prst="rect">
              <a:avLst/>
            </a:prstGeom>
            <a:noFill/>
          </p:spPr>
          <p:txBody>
            <a:bodyPr wrap="square" rtlCol="0">
              <a:spAutoFit/>
            </a:bodyPr>
            <a:lstStyle/>
            <a:p>
              <a:r>
                <a:rPr lang="en-US" sz="1200"/>
                <a:t>MNIST</a:t>
              </a:r>
              <a:r>
                <a:rPr lang="zh-CN" altLang="en-US" sz="1200"/>
                <a:t>数据样本的灰度矩阵</a:t>
              </a:r>
            </a:p>
          </p:txBody>
        </p:sp>
      </p:grpSp>
    </p:spTree>
    <p:custDataLst>
      <p:tags r:id="rId1"/>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kumimoji="0" sz="288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算法概述</a:t>
            </a: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4" name="文本框 3"/>
          <p:cNvSpPr txBox="1"/>
          <p:nvPr/>
        </p:nvSpPr>
        <p:spPr>
          <a:xfrm>
            <a:off x="6151880" y="1223010"/>
            <a:ext cx="6836410" cy="829945"/>
          </a:xfrm>
          <a:prstGeom prst="rect">
            <a:avLst/>
          </a:prstGeom>
          <a:noFill/>
        </p:spPr>
        <p:txBody>
          <a:bodyPr wrap="square" rtlCol="0" anchor="t">
            <a:spAutoFit/>
          </a:bodyPr>
          <a:lstStyle/>
          <a:p>
            <a:endParaRPr lang="zh-CN" altLang="en-US"/>
          </a:p>
          <a:p>
            <a:endParaRPr lang="zh-CN" altLang="en-US"/>
          </a:p>
        </p:txBody>
      </p:sp>
      <p:sp>
        <p:nvSpPr>
          <p:cNvPr id="12" name="文本框 11"/>
          <p:cNvSpPr txBox="1"/>
          <p:nvPr/>
        </p:nvSpPr>
        <p:spPr>
          <a:xfrm>
            <a:off x="2063115" y="1268095"/>
            <a:ext cx="10022205" cy="398780"/>
          </a:xfrm>
          <a:prstGeom prst="rect">
            <a:avLst/>
          </a:prstGeom>
          <a:noFill/>
        </p:spPr>
        <p:txBody>
          <a:bodyPr wrap="square" rtlCol="0" anchor="t">
            <a:spAutoFit/>
          </a:bodyPr>
          <a:lstStyle/>
          <a:p>
            <a:r>
              <a:rPr lang="en-US" altLang="zh-CN" sz="2000" b="1">
                <a:solidFill>
                  <a:schemeClr val="accent1"/>
                </a:solidFill>
                <a:effectLst>
                  <a:outerShdw blurRad="38100" dist="25400" dir="5400000" algn="ctr" rotWithShape="0">
                    <a:srgbClr val="6E747A">
                      <a:alpha val="43000"/>
                    </a:srgbClr>
                  </a:outerShdw>
                </a:effectLst>
              </a:rPr>
              <a:t>LeNet-5</a:t>
            </a:r>
            <a:r>
              <a:rPr lang="zh-CN" altLang="en-US" sz="2000" b="1">
                <a:solidFill>
                  <a:schemeClr val="accent1"/>
                </a:solidFill>
                <a:effectLst>
                  <a:outerShdw blurRad="38100" dist="25400" dir="5400000" algn="ctr" rotWithShape="0">
                    <a:srgbClr val="6E747A">
                      <a:alpha val="43000"/>
                    </a:srgbClr>
                  </a:outerShdw>
                </a:effectLst>
              </a:rPr>
              <a:t>结构：</a:t>
            </a:r>
          </a:p>
        </p:txBody>
      </p:sp>
      <p:pic>
        <p:nvPicPr>
          <p:cNvPr id="14" name="图片 13"/>
          <p:cNvPicPr>
            <a:picLocks noChangeAspect="1"/>
          </p:cNvPicPr>
          <p:nvPr/>
        </p:nvPicPr>
        <p:blipFill>
          <a:blip r:embed="rId4"/>
          <a:stretch>
            <a:fillRect/>
          </a:stretch>
        </p:blipFill>
        <p:spPr>
          <a:xfrm>
            <a:off x="2393950" y="3113405"/>
            <a:ext cx="1059180" cy="1848485"/>
          </a:xfrm>
          <a:prstGeom prst="rect">
            <a:avLst/>
          </a:prstGeom>
        </p:spPr>
      </p:pic>
      <p:sp>
        <p:nvSpPr>
          <p:cNvPr id="16" name="立方体 15"/>
          <p:cNvSpPr/>
          <p:nvPr/>
        </p:nvSpPr>
        <p:spPr>
          <a:xfrm flipH="1">
            <a:off x="4161155" y="2233295"/>
            <a:ext cx="1490980" cy="3236595"/>
          </a:xfrm>
          <a:prstGeom prst="cube">
            <a:avLst>
              <a:gd name="adj" fmla="val 7105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立方体 16"/>
          <p:cNvSpPr/>
          <p:nvPr/>
        </p:nvSpPr>
        <p:spPr>
          <a:xfrm flipH="1">
            <a:off x="5652770" y="2952115"/>
            <a:ext cx="1118235" cy="2327910"/>
          </a:xfrm>
          <a:prstGeom prst="cube">
            <a:avLst>
              <a:gd name="adj" fmla="val 7105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 name="立方体 17"/>
          <p:cNvSpPr/>
          <p:nvPr/>
        </p:nvSpPr>
        <p:spPr>
          <a:xfrm flipH="1">
            <a:off x="6835140" y="2989580"/>
            <a:ext cx="845185" cy="1891665"/>
          </a:xfrm>
          <a:prstGeom prst="cube">
            <a:avLst>
              <a:gd name="adj" fmla="val 7105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9" name="立方体 18"/>
          <p:cNvSpPr/>
          <p:nvPr/>
        </p:nvSpPr>
        <p:spPr>
          <a:xfrm flipH="1">
            <a:off x="7680325" y="3266440"/>
            <a:ext cx="772160" cy="1649730"/>
          </a:xfrm>
          <a:prstGeom prst="cube">
            <a:avLst>
              <a:gd name="adj" fmla="val 7105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nvGrpSpPr>
          <p:cNvPr id="2060" name="组合 30"/>
          <p:cNvGrpSpPr/>
          <p:nvPr/>
        </p:nvGrpSpPr>
        <p:grpSpPr>
          <a:xfrm>
            <a:off x="7043420" y="4110990"/>
            <a:ext cx="1004570" cy="366395"/>
            <a:chOff x="4764" y="3400"/>
            <a:chExt cx="2296" cy="762"/>
          </a:xfrm>
        </p:grpSpPr>
        <p:sp>
          <p:nvSpPr>
            <p:cNvPr id="26" name="立方体 25"/>
            <p:cNvSpPr/>
            <p:nvPr/>
          </p:nvSpPr>
          <p:spPr>
            <a:xfrm flipH="1">
              <a:off x="4764" y="3400"/>
              <a:ext cx="408" cy="762"/>
            </a:xfrm>
            <a:prstGeom prst="cube">
              <a:avLst>
                <a:gd name="adj" fmla="val 7105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27" name="直接连接符 26"/>
            <p:cNvCxnSpPr/>
            <p:nvPr/>
          </p:nvCxnSpPr>
          <p:spPr>
            <a:xfrm flipV="1">
              <a:off x="4764" y="3785"/>
              <a:ext cx="2296" cy="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172" y="3671"/>
              <a:ext cx="1888" cy="11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172" y="3785"/>
              <a:ext cx="1888" cy="37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93" y="3400"/>
              <a:ext cx="2167" cy="3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066" name="组合 34"/>
          <p:cNvGrpSpPr/>
          <p:nvPr/>
        </p:nvGrpSpPr>
        <p:grpSpPr>
          <a:xfrm>
            <a:off x="4695190" y="3719830"/>
            <a:ext cx="1317625" cy="494030"/>
            <a:chOff x="3199" y="3761"/>
            <a:chExt cx="1551" cy="611"/>
          </a:xfrm>
        </p:grpSpPr>
        <p:sp>
          <p:nvSpPr>
            <p:cNvPr id="24" name="立方体 23"/>
            <p:cNvSpPr/>
            <p:nvPr/>
          </p:nvSpPr>
          <p:spPr>
            <a:xfrm flipH="1">
              <a:off x="3199" y="3774"/>
              <a:ext cx="275" cy="599"/>
            </a:xfrm>
            <a:prstGeom prst="cube">
              <a:avLst>
                <a:gd name="adj" fmla="val 7105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25" name="直接连接符 24"/>
            <p:cNvCxnSpPr/>
            <p:nvPr/>
          </p:nvCxnSpPr>
          <p:spPr>
            <a:xfrm>
              <a:off x="3287" y="3761"/>
              <a:ext cx="1462" cy="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3200" y="4058"/>
              <a:ext cx="1550" cy="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74" y="3982"/>
              <a:ext cx="1274" cy="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3474" y="4058"/>
              <a:ext cx="1274" cy="29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9" name="直接箭头连接符 38"/>
          <p:cNvCxnSpPr/>
          <p:nvPr/>
        </p:nvCxnSpPr>
        <p:spPr>
          <a:xfrm flipV="1">
            <a:off x="8637905" y="4237990"/>
            <a:ext cx="1383030" cy="2159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41" name="直接箭头连接符 40"/>
          <p:cNvCxnSpPr/>
          <p:nvPr/>
        </p:nvCxnSpPr>
        <p:spPr>
          <a:xfrm flipV="1">
            <a:off x="11080750" y="4195445"/>
            <a:ext cx="560705" cy="69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43" name="矩形 42"/>
          <p:cNvSpPr/>
          <p:nvPr/>
        </p:nvSpPr>
        <p:spPr>
          <a:xfrm>
            <a:off x="3957320" y="2053590"/>
            <a:ext cx="4998085" cy="3655695"/>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4" name="矩形 43"/>
          <p:cNvSpPr/>
          <p:nvPr/>
        </p:nvSpPr>
        <p:spPr>
          <a:xfrm>
            <a:off x="9526905" y="2053590"/>
            <a:ext cx="2846070" cy="3654425"/>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76" name="文本框 44"/>
          <p:cNvSpPr txBox="1"/>
          <p:nvPr/>
        </p:nvSpPr>
        <p:spPr>
          <a:xfrm>
            <a:off x="6027420" y="2153285"/>
            <a:ext cx="1653540"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特征提取</a:t>
            </a:r>
          </a:p>
        </p:txBody>
      </p:sp>
      <p:sp>
        <p:nvSpPr>
          <p:cNvPr id="2077" name="文本框 45"/>
          <p:cNvSpPr txBox="1"/>
          <p:nvPr/>
        </p:nvSpPr>
        <p:spPr>
          <a:xfrm>
            <a:off x="10231120" y="2153285"/>
            <a:ext cx="1653540"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特征输出</a:t>
            </a:r>
          </a:p>
        </p:txBody>
      </p:sp>
      <p:sp>
        <p:nvSpPr>
          <p:cNvPr id="2078" name="文本框 46"/>
          <p:cNvSpPr txBox="1"/>
          <p:nvPr/>
        </p:nvSpPr>
        <p:spPr>
          <a:xfrm>
            <a:off x="2560955" y="2153285"/>
            <a:ext cx="970915"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输入</a:t>
            </a:r>
          </a:p>
        </p:txBody>
      </p:sp>
      <p:grpSp>
        <p:nvGrpSpPr>
          <p:cNvPr id="2079" name="组合 36"/>
          <p:cNvGrpSpPr/>
          <p:nvPr/>
        </p:nvGrpSpPr>
        <p:grpSpPr>
          <a:xfrm>
            <a:off x="6196965" y="3622040"/>
            <a:ext cx="977900" cy="376555"/>
            <a:chOff x="3199" y="3761"/>
            <a:chExt cx="1551" cy="611"/>
          </a:xfrm>
        </p:grpSpPr>
        <p:sp>
          <p:nvSpPr>
            <p:cNvPr id="42" name="立方体 41"/>
            <p:cNvSpPr/>
            <p:nvPr/>
          </p:nvSpPr>
          <p:spPr>
            <a:xfrm flipH="1">
              <a:off x="3199" y="3774"/>
              <a:ext cx="275" cy="599"/>
            </a:xfrm>
            <a:prstGeom prst="cube">
              <a:avLst>
                <a:gd name="adj" fmla="val 7105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45" name="直接连接符 44"/>
            <p:cNvCxnSpPr/>
            <p:nvPr/>
          </p:nvCxnSpPr>
          <p:spPr>
            <a:xfrm>
              <a:off x="3287" y="3761"/>
              <a:ext cx="1462" cy="3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200" y="4058"/>
              <a:ext cx="1550" cy="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474" y="3982"/>
              <a:ext cx="1274" cy="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3474" y="4058"/>
              <a:ext cx="1274" cy="29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10379710" y="2973070"/>
            <a:ext cx="551180" cy="2386330"/>
            <a:chOff x="16346" y="4682"/>
            <a:chExt cx="868" cy="3758"/>
          </a:xfrm>
        </p:grpSpPr>
        <p:sp>
          <p:nvSpPr>
            <p:cNvPr id="49" name="椭圆 48"/>
            <p:cNvSpPr/>
            <p:nvPr/>
          </p:nvSpPr>
          <p:spPr>
            <a:xfrm>
              <a:off x="16378" y="4682"/>
              <a:ext cx="455" cy="4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0" name="椭圆 49"/>
            <p:cNvSpPr/>
            <p:nvPr/>
          </p:nvSpPr>
          <p:spPr>
            <a:xfrm>
              <a:off x="16378" y="5486"/>
              <a:ext cx="455" cy="4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8" name="椭圆 57"/>
            <p:cNvSpPr/>
            <p:nvPr/>
          </p:nvSpPr>
          <p:spPr>
            <a:xfrm>
              <a:off x="16378" y="7254"/>
              <a:ext cx="455" cy="4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9" name="椭圆 58"/>
            <p:cNvSpPr/>
            <p:nvPr/>
          </p:nvSpPr>
          <p:spPr>
            <a:xfrm>
              <a:off x="16378" y="8008"/>
              <a:ext cx="455" cy="4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89" name="文本框 60"/>
            <p:cNvSpPr txBox="1"/>
            <p:nvPr/>
          </p:nvSpPr>
          <p:spPr>
            <a:xfrm>
              <a:off x="16346" y="6139"/>
              <a:ext cx="869" cy="895"/>
            </a:xfrm>
            <a:prstGeom prst="rect">
              <a:avLst/>
            </a:prstGeom>
            <a:noFill/>
            <a:ln w="9525">
              <a:noFill/>
            </a:ln>
          </p:spPr>
          <p:txBody>
            <a:bodyPr vert="eaVert" wrap="square" anchor="t">
              <a:spAutoFit/>
            </a:bodyPr>
            <a:lstStyle/>
            <a:p>
              <a:r>
                <a:rPr lang="en-US" altLang="zh-CN">
                  <a:latin typeface="Arial" panose="020B0604020202020204" pitchFamily="34" charset="0"/>
                  <a:ea typeface="宋体" panose="02010600030101010101" pitchFamily="2" charset="-122"/>
                </a:rPr>
                <a:t>......</a:t>
              </a:r>
            </a:p>
          </p:txBody>
        </p:sp>
      </p:grpSp>
      <p:cxnSp>
        <p:nvCxnSpPr>
          <p:cNvPr id="62" name="直接连接符 61"/>
          <p:cNvCxnSpPr/>
          <p:nvPr/>
        </p:nvCxnSpPr>
        <p:spPr>
          <a:xfrm flipV="1">
            <a:off x="8348980" y="3098800"/>
            <a:ext cx="2051050" cy="8870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8323580" y="3159760"/>
            <a:ext cx="2048510" cy="17564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50" idx="2"/>
          </p:cNvCxnSpPr>
          <p:nvPr/>
        </p:nvCxnSpPr>
        <p:spPr>
          <a:xfrm flipV="1">
            <a:off x="8348980" y="3621405"/>
            <a:ext cx="2051050" cy="3638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a:endCxn id="50" idx="2"/>
          </p:cNvCxnSpPr>
          <p:nvPr/>
        </p:nvCxnSpPr>
        <p:spPr>
          <a:xfrm flipV="1">
            <a:off x="8348980" y="3621405"/>
            <a:ext cx="2051050" cy="12795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50" idx="2"/>
          </p:cNvCxnSpPr>
          <p:nvPr/>
        </p:nvCxnSpPr>
        <p:spPr>
          <a:xfrm flipV="1">
            <a:off x="8348980" y="4759325"/>
            <a:ext cx="2051050" cy="1574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328660" y="3985260"/>
            <a:ext cx="2051050" cy="7588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348980" y="3985260"/>
            <a:ext cx="2051050" cy="12369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59" idx="2"/>
          </p:cNvCxnSpPr>
          <p:nvPr/>
        </p:nvCxnSpPr>
        <p:spPr>
          <a:xfrm>
            <a:off x="8348980" y="4901565"/>
            <a:ext cx="2051050" cy="3206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11884660" y="4066540"/>
            <a:ext cx="288925" cy="2749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71" name="直接连接符 70"/>
          <p:cNvCxnSpPr>
            <a:stCxn id="49" idx="5"/>
            <a:endCxn id="70" idx="2"/>
          </p:cNvCxnSpPr>
          <p:nvPr/>
        </p:nvCxnSpPr>
        <p:spPr>
          <a:xfrm>
            <a:off x="10646410" y="3206750"/>
            <a:ext cx="1237615" cy="9975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50" idx="5"/>
            <a:endCxn id="70" idx="2"/>
          </p:cNvCxnSpPr>
          <p:nvPr/>
        </p:nvCxnSpPr>
        <p:spPr>
          <a:xfrm>
            <a:off x="10646410" y="3717925"/>
            <a:ext cx="1266825" cy="5416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58" idx="6"/>
            <a:endCxn id="70" idx="2"/>
          </p:cNvCxnSpPr>
          <p:nvPr/>
        </p:nvCxnSpPr>
        <p:spPr>
          <a:xfrm flipV="1">
            <a:off x="10688955" y="4259580"/>
            <a:ext cx="1224280" cy="4845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59" idx="6"/>
            <a:endCxn id="70" idx="2"/>
          </p:cNvCxnSpPr>
          <p:nvPr/>
        </p:nvCxnSpPr>
        <p:spPr>
          <a:xfrm flipV="1">
            <a:off x="10688955" y="4259580"/>
            <a:ext cx="1224280" cy="9626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59" idx="6"/>
            <a:endCxn id="70" idx="2"/>
          </p:cNvCxnSpPr>
          <p:nvPr/>
        </p:nvCxnSpPr>
        <p:spPr>
          <a:xfrm flipV="1">
            <a:off x="7546340" y="3655060"/>
            <a:ext cx="501015" cy="336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76" name="直接箭头连接符 75"/>
          <p:cNvCxnSpPr>
            <a:stCxn id="59" idx="6"/>
            <a:endCxn id="70" idx="2"/>
          </p:cNvCxnSpPr>
          <p:nvPr/>
        </p:nvCxnSpPr>
        <p:spPr>
          <a:xfrm flipV="1">
            <a:off x="6614160" y="3483610"/>
            <a:ext cx="560705" cy="69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77" name="直接箭头连接符 76"/>
          <p:cNvCxnSpPr>
            <a:stCxn id="59" idx="6"/>
            <a:endCxn id="70" idx="2"/>
          </p:cNvCxnSpPr>
          <p:nvPr/>
        </p:nvCxnSpPr>
        <p:spPr>
          <a:xfrm flipV="1">
            <a:off x="5636260" y="3483610"/>
            <a:ext cx="560705" cy="69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grpSp>
        <p:nvGrpSpPr>
          <p:cNvPr id="7" name="组合 6"/>
          <p:cNvGrpSpPr/>
          <p:nvPr/>
        </p:nvGrpSpPr>
        <p:grpSpPr>
          <a:xfrm>
            <a:off x="3033395" y="3696970"/>
            <a:ext cx="1383665" cy="614768"/>
            <a:chOff x="3033395" y="3696970"/>
            <a:chExt cx="1383665" cy="614768"/>
          </a:xfrm>
        </p:grpSpPr>
        <p:sp>
          <p:nvSpPr>
            <p:cNvPr id="15" name="矩形 14"/>
            <p:cNvSpPr/>
            <p:nvPr/>
          </p:nvSpPr>
          <p:spPr>
            <a:xfrm>
              <a:off x="3033395" y="4040505"/>
              <a:ext cx="248285" cy="25527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20" name="直接连接符 19"/>
            <p:cNvCxnSpPr/>
            <p:nvPr/>
          </p:nvCxnSpPr>
          <p:spPr>
            <a:xfrm flipV="1">
              <a:off x="3050540" y="3696970"/>
              <a:ext cx="1365885" cy="3282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281680" y="3696970"/>
              <a:ext cx="1135380" cy="3282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050540" y="3696970"/>
              <a:ext cx="1365885" cy="5765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3281680" y="3696970"/>
              <a:ext cx="1134745" cy="6147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78" name="直接箭头连接符 77"/>
          <p:cNvCxnSpPr>
            <a:stCxn id="59" idx="6"/>
            <a:endCxn id="70" idx="2"/>
          </p:cNvCxnSpPr>
          <p:nvPr/>
        </p:nvCxnSpPr>
        <p:spPr>
          <a:xfrm>
            <a:off x="3562985" y="3568700"/>
            <a:ext cx="96329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79" name="矩形 78"/>
          <p:cNvSpPr/>
          <p:nvPr/>
        </p:nvSpPr>
        <p:spPr>
          <a:xfrm>
            <a:off x="2154555" y="2052955"/>
            <a:ext cx="1538605" cy="3654425"/>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cxnSp>
        <p:nvCxnSpPr>
          <p:cNvPr id="80" name="直接连接符 79"/>
          <p:cNvCxnSpPr>
            <a:stCxn id="59" idx="6"/>
            <a:endCxn id="70" idx="2"/>
          </p:cNvCxnSpPr>
          <p:nvPr/>
        </p:nvCxnSpPr>
        <p:spPr>
          <a:xfrm>
            <a:off x="2161540" y="6458585"/>
            <a:ext cx="102114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59" idx="6"/>
            <a:endCxn id="70" idx="2"/>
          </p:cNvCxnSpPr>
          <p:nvPr/>
        </p:nvCxnSpPr>
        <p:spPr>
          <a:xfrm flipH="1">
            <a:off x="2182495"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2" name="直接连接符 81"/>
          <p:cNvCxnSpPr>
            <a:stCxn id="59" idx="6"/>
            <a:endCxn id="70" idx="2"/>
          </p:cNvCxnSpPr>
          <p:nvPr/>
        </p:nvCxnSpPr>
        <p:spPr>
          <a:xfrm flipH="1">
            <a:off x="3302635"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3" name="直接连接符 82"/>
          <p:cNvCxnSpPr>
            <a:stCxn id="59" idx="6"/>
            <a:endCxn id="70" idx="2"/>
          </p:cNvCxnSpPr>
          <p:nvPr/>
        </p:nvCxnSpPr>
        <p:spPr>
          <a:xfrm flipH="1">
            <a:off x="12369800"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4" name="直接连接符 83"/>
          <p:cNvCxnSpPr>
            <a:stCxn id="59" idx="6"/>
            <a:endCxn id="70" idx="2"/>
          </p:cNvCxnSpPr>
          <p:nvPr/>
        </p:nvCxnSpPr>
        <p:spPr>
          <a:xfrm flipH="1">
            <a:off x="5054600"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5" name="直接连接符 84"/>
          <p:cNvCxnSpPr>
            <a:stCxn id="59" idx="6"/>
            <a:endCxn id="70" idx="2"/>
          </p:cNvCxnSpPr>
          <p:nvPr/>
        </p:nvCxnSpPr>
        <p:spPr>
          <a:xfrm flipH="1">
            <a:off x="6455410"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p:cNvCxnSpPr>
            <a:stCxn id="59" idx="6"/>
            <a:endCxn id="70" idx="2"/>
          </p:cNvCxnSpPr>
          <p:nvPr/>
        </p:nvCxnSpPr>
        <p:spPr>
          <a:xfrm flipH="1">
            <a:off x="7571740" y="6042025"/>
            <a:ext cx="3175" cy="416560"/>
          </a:xfrm>
          <a:prstGeom prst="line">
            <a:avLst/>
          </a:prstGeom>
        </p:spPr>
        <p:style>
          <a:lnRef idx="3">
            <a:schemeClr val="dk1"/>
          </a:lnRef>
          <a:fillRef idx="0">
            <a:schemeClr val="dk1"/>
          </a:fillRef>
          <a:effectRef idx="2">
            <a:schemeClr val="dk1"/>
          </a:effectRef>
          <a:fontRef idx="minor">
            <a:schemeClr val="tx1"/>
          </a:fontRef>
        </p:style>
      </p:cxnSp>
      <p:cxnSp>
        <p:nvCxnSpPr>
          <p:cNvPr id="87" name="直接连接符 86"/>
          <p:cNvCxnSpPr>
            <a:stCxn id="59" idx="6"/>
            <a:endCxn id="70" idx="2"/>
          </p:cNvCxnSpPr>
          <p:nvPr/>
        </p:nvCxnSpPr>
        <p:spPr>
          <a:xfrm flipH="1">
            <a:off x="8348980" y="6042025"/>
            <a:ext cx="3175" cy="416560"/>
          </a:xfrm>
          <a:prstGeom prst="line">
            <a:avLst/>
          </a:prstGeom>
        </p:spPr>
        <p:style>
          <a:lnRef idx="3">
            <a:schemeClr val="dk1"/>
          </a:lnRef>
          <a:fillRef idx="0">
            <a:schemeClr val="dk1"/>
          </a:fillRef>
          <a:effectRef idx="2">
            <a:schemeClr val="dk1"/>
          </a:effectRef>
          <a:fontRef idx="minor">
            <a:schemeClr val="tx1"/>
          </a:fontRef>
        </p:style>
      </p:cxnSp>
      <p:sp>
        <p:nvSpPr>
          <p:cNvPr id="2116" name="文本框 87"/>
          <p:cNvSpPr txBox="1"/>
          <p:nvPr/>
        </p:nvSpPr>
        <p:spPr>
          <a:xfrm>
            <a:off x="2265680" y="5945505"/>
            <a:ext cx="1040130"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输入层</a:t>
            </a:r>
          </a:p>
        </p:txBody>
      </p:sp>
      <p:sp>
        <p:nvSpPr>
          <p:cNvPr id="2117" name="文本框 88"/>
          <p:cNvSpPr txBox="1"/>
          <p:nvPr/>
        </p:nvSpPr>
        <p:spPr>
          <a:xfrm>
            <a:off x="3693160" y="5945505"/>
            <a:ext cx="1040130" cy="460375"/>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卷积层</a:t>
            </a:r>
            <a:r>
              <a:rPr lang="en-US" altLang="zh-CN" sz="1200">
                <a:latin typeface="Arial" panose="020B0604020202020204" pitchFamily="34" charset="0"/>
                <a:ea typeface="宋体" panose="02010600030101010101" pitchFamily="2" charset="-122"/>
              </a:rPr>
              <a:t>+激活函数</a:t>
            </a:r>
          </a:p>
        </p:txBody>
      </p:sp>
      <p:sp>
        <p:nvSpPr>
          <p:cNvPr id="2118" name="文本框 89"/>
          <p:cNvSpPr txBox="1"/>
          <p:nvPr/>
        </p:nvSpPr>
        <p:spPr>
          <a:xfrm>
            <a:off x="5330190" y="5945505"/>
            <a:ext cx="1040130"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池化层</a:t>
            </a:r>
          </a:p>
        </p:txBody>
      </p:sp>
      <p:sp>
        <p:nvSpPr>
          <p:cNvPr id="2119" name="文本框 90"/>
          <p:cNvSpPr txBox="1"/>
          <p:nvPr/>
        </p:nvSpPr>
        <p:spPr>
          <a:xfrm>
            <a:off x="6614160" y="5945505"/>
            <a:ext cx="882015" cy="460375"/>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sym typeface="+mn-ea"/>
              </a:rPr>
              <a:t>卷积层</a:t>
            </a:r>
            <a:r>
              <a:rPr lang="en-US" altLang="zh-CN" sz="1200">
                <a:latin typeface="Arial" panose="020B0604020202020204" pitchFamily="34" charset="0"/>
                <a:ea typeface="宋体" panose="02010600030101010101" pitchFamily="2" charset="-122"/>
                <a:sym typeface="+mn-ea"/>
              </a:rPr>
              <a:t>+激活函数</a:t>
            </a:r>
            <a:endParaRPr lang="zh-CN" altLang="en-US" sz="1200">
              <a:latin typeface="Arial" panose="020B0604020202020204" pitchFamily="34" charset="0"/>
              <a:ea typeface="宋体" panose="02010600030101010101" pitchFamily="2" charset="-122"/>
            </a:endParaRPr>
          </a:p>
        </p:txBody>
      </p:sp>
      <p:sp>
        <p:nvSpPr>
          <p:cNvPr id="2120" name="文本框 91"/>
          <p:cNvSpPr txBox="1"/>
          <p:nvPr/>
        </p:nvSpPr>
        <p:spPr>
          <a:xfrm>
            <a:off x="7546340" y="5945505"/>
            <a:ext cx="957580"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池化层</a:t>
            </a:r>
          </a:p>
        </p:txBody>
      </p:sp>
      <p:sp>
        <p:nvSpPr>
          <p:cNvPr id="2121" name="文本框 93"/>
          <p:cNvSpPr txBox="1"/>
          <p:nvPr/>
        </p:nvSpPr>
        <p:spPr>
          <a:xfrm>
            <a:off x="9311005" y="5945505"/>
            <a:ext cx="1061085"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全连接层</a:t>
            </a:r>
          </a:p>
        </p:txBody>
      </p:sp>
      <p:cxnSp>
        <p:nvCxnSpPr>
          <p:cNvPr id="34" name="直接连接符 33"/>
          <p:cNvCxnSpPr>
            <a:stCxn id="59" idx="6"/>
            <a:endCxn id="70" idx="2"/>
          </p:cNvCxnSpPr>
          <p:nvPr/>
        </p:nvCxnSpPr>
        <p:spPr>
          <a:xfrm flipH="1">
            <a:off x="11299825" y="6042025"/>
            <a:ext cx="3175" cy="416560"/>
          </a:xfrm>
          <a:prstGeom prst="line">
            <a:avLst/>
          </a:prstGeom>
        </p:spPr>
        <p:style>
          <a:lnRef idx="3">
            <a:schemeClr val="dk1"/>
          </a:lnRef>
          <a:fillRef idx="0">
            <a:schemeClr val="dk1"/>
          </a:fillRef>
          <a:effectRef idx="2">
            <a:schemeClr val="dk1"/>
          </a:effectRef>
          <a:fontRef idx="minor">
            <a:schemeClr val="tx1"/>
          </a:fontRef>
        </p:style>
      </p:cxnSp>
      <p:sp>
        <p:nvSpPr>
          <p:cNvPr id="2123" name="文本框 93"/>
          <p:cNvSpPr txBox="1"/>
          <p:nvPr/>
        </p:nvSpPr>
        <p:spPr>
          <a:xfrm>
            <a:off x="11362690" y="5945505"/>
            <a:ext cx="870585" cy="275590"/>
          </a:xfrm>
          <a:prstGeom prst="rect">
            <a:avLst/>
          </a:prstGeom>
          <a:noFill/>
          <a:ln w="9525">
            <a:noFill/>
          </a:ln>
        </p:spPr>
        <p:txBody>
          <a:bodyPr wrap="square" anchor="t">
            <a:spAutoFit/>
          </a:bodyPr>
          <a:lstStyle/>
          <a:p>
            <a:r>
              <a:rPr lang="zh-CN" altLang="en-US" sz="1200">
                <a:latin typeface="Arial" panose="020B0604020202020204" pitchFamily="34" charset="0"/>
                <a:ea typeface="宋体" panose="02010600030101010101" pitchFamily="2" charset="-122"/>
              </a:rPr>
              <a:t>输出层</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66"/>
                                        </p:tgtEl>
                                        <p:attrNameLst>
                                          <p:attrName>style.visibility</p:attrName>
                                        </p:attrNameLst>
                                      </p:cBhvr>
                                      <p:to>
                                        <p:strVal val="visible"/>
                                      </p:to>
                                    </p:set>
                                    <p:anim calcmode="lin" valueType="num">
                                      <p:cBhvr additive="base">
                                        <p:cTn id="23" dur="500" fill="hold"/>
                                        <p:tgtEl>
                                          <p:spTgt spid="2066"/>
                                        </p:tgtEl>
                                        <p:attrNameLst>
                                          <p:attrName>ppt_x</p:attrName>
                                        </p:attrNameLst>
                                      </p:cBhvr>
                                      <p:tavLst>
                                        <p:tav tm="0">
                                          <p:val>
                                            <p:strVal val="#ppt_x"/>
                                          </p:val>
                                        </p:tav>
                                        <p:tav tm="100000">
                                          <p:val>
                                            <p:strVal val="#ppt_x"/>
                                          </p:val>
                                        </p:tav>
                                      </p:tavLst>
                                    </p:anim>
                                    <p:anim calcmode="lin" valueType="num">
                                      <p:cBhvr additive="base">
                                        <p:cTn id="24" dur="500" fill="hold"/>
                                        <p:tgtEl>
                                          <p:spTgt spid="206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079"/>
                                        </p:tgtEl>
                                        <p:attrNameLst>
                                          <p:attrName>style.visibility</p:attrName>
                                        </p:attrNameLst>
                                      </p:cBhvr>
                                      <p:to>
                                        <p:strVal val="visible"/>
                                      </p:to>
                                    </p:set>
                                    <p:anim calcmode="lin" valueType="num">
                                      <p:cBhvr additive="base">
                                        <p:cTn id="34" dur="500" fill="hold"/>
                                        <p:tgtEl>
                                          <p:spTgt spid="2079"/>
                                        </p:tgtEl>
                                        <p:attrNameLst>
                                          <p:attrName>ppt_x</p:attrName>
                                        </p:attrNameLst>
                                      </p:cBhvr>
                                      <p:tavLst>
                                        <p:tav tm="0">
                                          <p:val>
                                            <p:strVal val="#ppt_x"/>
                                          </p:val>
                                        </p:tav>
                                        <p:tav tm="100000">
                                          <p:val>
                                            <p:strVal val="#ppt_x"/>
                                          </p:val>
                                        </p:tav>
                                      </p:tavLst>
                                    </p:anim>
                                    <p:anim calcmode="lin" valueType="num">
                                      <p:cBhvr additive="base">
                                        <p:cTn id="35" dur="500" fill="hold"/>
                                        <p:tgtEl>
                                          <p:spTgt spid="207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060"/>
                                        </p:tgtEl>
                                        <p:attrNameLst>
                                          <p:attrName>style.visibility</p:attrName>
                                        </p:attrNameLst>
                                      </p:cBhvr>
                                      <p:to>
                                        <p:strVal val="visible"/>
                                      </p:to>
                                    </p:set>
                                    <p:anim calcmode="lin" valueType="num">
                                      <p:cBhvr additive="base">
                                        <p:cTn id="45" dur="500" fill="hold"/>
                                        <p:tgtEl>
                                          <p:spTgt spid="2060"/>
                                        </p:tgtEl>
                                        <p:attrNameLst>
                                          <p:attrName>ppt_x</p:attrName>
                                        </p:attrNameLst>
                                      </p:cBhvr>
                                      <p:tavLst>
                                        <p:tav tm="0">
                                          <p:val>
                                            <p:strVal val="#ppt_x"/>
                                          </p:val>
                                        </p:tav>
                                        <p:tav tm="100000">
                                          <p:val>
                                            <p:strVal val="#ppt_x"/>
                                          </p:val>
                                        </p:tav>
                                      </p:tavLst>
                                    </p:anim>
                                    <p:anim calcmode="lin" valueType="num">
                                      <p:cBhvr additive="base">
                                        <p:cTn id="46" dur="500" fill="hold"/>
                                        <p:tgtEl>
                                          <p:spTgt spid="206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down)">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down)">
                                      <p:cBhvr>
                                        <p:cTn id="56" dur="500"/>
                                        <p:tgtEl>
                                          <p:spTgt spid="3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down)">
                                      <p:cBhvr>
                                        <p:cTn id="61" dur="500"/>
                                        <p:tgtEl>
                                          <p:spTgt spid="6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wipe(down)">
                                      <p:cBhvr>
                                        <p:cTn id="66" dur="500"/>
                                        <p:tgtEl>
                                          <p:spTgt spid="6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wipe(down)">
                                      <p:cBhvr>
                                        <p:cTn id="76" dur="500"/>
                                        <p:tgtEl>
                                          <p:spTgt spid="6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wipe(down)">
                                      <p:cBhvr>
                                        <p:cTn id="81" dur="500"/>
                                        <p:tgtEl>
                                          <p:spTgt spid="6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wipe(down)">
                                      <p:cBhvr>
                                        <p:cTn id="86" dur="500"/>
                                        <p:tgtEl>
                                          <p:spTgt spid="6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wipe(down)">
                                      <p:cBhvr>
                                        <p:cTn id="91" dur="500"/>
                                        <p:tgtEl>
                                          <p:spTgt spid="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69"/>
                                        </p:tgtEl>
                                        <p:attrNameLst>
                                          <p:attrName>style.visibility</p:attrName>
                                        </p:attrNameLst>
                                      </p:cBhvr>
                                      <p:to>
                                        <p:strVal val="visible"/>
                                      </p:to>
                                    </p:set>
                                    <p:animEffect transition="in" filter="wipe(down)">
                                      <p:cBhvr>
                                        <p:cTn id="96" dur="500"/>
                                        <p:tgtEl>
                                          <p:spTgt spid="6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71"/>
                                        </p:tgtEl>
                                        <p:attrNameLst>
                                          <p:attrName>style.visibility</p:attrName>
                                        </p:attrNameLst>
                                      </p:cBhvr>
                                      <p:to>
                                        <p:strVal val="visible"/>
                                      </p:to>
                                    </p:set>
                                    <p:animEffect transition="in" filter="wipe(down)">
                                      <p:cBhvr>
                                        <p:cTn id="106" dur="500"/>
                                        <p:tgtEl>
                                          <p:spTgt spid="71"/>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wipe(down)">
                                      <p:cBhvr>
                                        <p:cTn id="111" dur="500"/>
                                        <p:tgtEl>
                                          <p:spTgt spid="7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73"/>
                                        </p:tgtEl>
                                        <p:attrNameLst>
                                          <p:attrName>style.visibility</p:attrName>
                                        </p:attrNameLst>
                                      </p:cBhvr>
                                      <p:to>
                                        <p:strVal val="visible"/>
                                      </p:to>
                                    </p:set>
                                    <p:animEffect transition="in" filter="wipe(down)">
                                      <p:cBhvr>
                                        <p:cTn id="116" dur="500"/>
                                        <p:tgtEl>
                                          <p:spTgt spid="7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74"/>
                                        </p:tgtEl>
                                        <p:attrNameLst>
                                          <p:attrName>style.visibility</p:attrName>
                                        </p:attrNameLst>
                                      </p:cBhvr>
                                      <p:to>
                                        <p:strVal val="visible"/>
                                      </p:to>
                                    </p:set>
                                    <p:animEffect transition="in" filter="wipe(down)">
                                      <p:cBhvr>
                                        <p:cTn id="121" dur="500"/>
                                        <p:tgtEl>
                                          <p:spTgt spid="74"/>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nodeType="clickEffect">
                                  <p:stCondLst>
                                    <p:cond delay="0"/>
                                  </p:stCondLst>
                                  <p:childTnLst>
                                    <p:set>
                                      <p:cBhvr>
                                        <p:cTn id="125" dur="1" fill="hold">
                                          <p:stCondLst>
                                            <p:cond delay="0"/>
                                          </p:stCondLst>
                                        </p:cTn>
                                        <p:tgtEl>
                                          <p:spTgt spid="78"/>
                                        </p:tgtEl>
                                        <p:attrNameLst>
                                          <p:attrName>style.visibility</p:attrName>
                                        </p:attrNameLst>
                                      </p:cBhvr>
                                      <p:to>
                                        <p:strVal val="visible"/>
                                      </p:to>
                                    </p:set>
                                    <p:anim calcmode="lin" valueType="num">
                                      <p:cBhvr additive="base">
                                        <p:cTn id="126" dur="500" fill="hold"/>
                                        <p:tgtEl>
                                          <p:spTgt spid="78"/>
                                        </p:tgtEl>
                                        <p:attrNameLst>
                                          <p:attrName>ppt_x</p:attrName>
                                        </p:attrNameLst>
                                      </p:cBhvr>
                                      <p:tavLst>
                                        <p:tav tm="0">
                                          <p:val>
                                            <p:strVal val="#ppt_x"/>
                                          </p:val>
                                        </p:tav>
                                        <p:tav tm="100000">
                                          <p:val>
                                            <p:strVal val="#ppt_x"/>
                                          </p:val>
                                        </p:tav>
                                      </p:tavLst>
                                    </p:anim>
                                    <p:anim calcmode="lin" valueType="num">
                                      <p:cBhvr additive="base">
                                        <p:cTn id="12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77"/>
                                        </p:tgtEl>
                                        <p:attrNameLst>
                                          <p:attrName>style.visibility</p:attrName>
                                        </p:attrNameLst>
                                      </p:cBhvr>
                                      <p:to>
                                        <p:strVal val="visible"/>
                                      </p:to>
                                    </p:set>
                                    <p:anim calcmode="lin" valueType="num">
                                      <p:cBhvr additive="base">
                                        <p:cTn id="132" dur="500" fill="hold"/>
                                        <p:tgtEl>
                                          <p:spTgt spid="77"/>
                                        </p:tgtEl>
                                        <p:attrNameLst>
                                          <p:attrName>ppt_x</p:attrName>
                                        </p:attrNameLst>
                                      </p:cBhvr>
                                      <p:tavLst>
                                        <p:tav tm="0">
                                          <p:val>
                                            <p:strVal val="#ppt_x"/>
                                          </p:val>
                                        </p:tav>
                                        <p:tav tm="100000">
                                          <p:val>
                                            <p:strVal val="#ppt_x"/>
                                          </p:val>
                                        </p:tav>
                                      </p:tavLst>
                                    </p:anim>
                                    <p:anim calcmode="lin" valueType="num">
                                      <p:cBhvr additive="base">
                                        <p:cTn id="13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76"/>
                                        </p:tgtEl>
                                        <p:attrNameLst>
                                          <p:attrName>style.visibility</p:attrName>
                                        </p:attrNameLst>
                                      </p:cBhvr>
                                      <p:to>
                                        <p:strVal val="visible"/>
                                      </p:to>
                                    </p:set>
                                    <p:anim calcmode="lin" valueType="num">
                                      <p:cBhvr additive="base">
                                        <p:cTn id="138" dur="500" fill="hold"/>
                                        <p:tgtEl>
                                          <p:spTgt spid="76"/>
                                        </p:tgtEl>
                                        <p:attrNameLst>
                                          <p:attrName>ppt_x</p:attrName>
                                        </p:attrNameLst>
                                      </p:cBhvr>
                                      <p:tavLst>
                                        <p:tav tm="0">
                                          <p:val>
                                            <p:strVal val="#ppt_x"/>
                                          </p:val>
                                        </p:tav>
                                        <p:tav tm="100000">
                                          <p:val>
                                            <p:strVal val="#ppt_x"/>
                                          </p:val>
                                        </p:tav>
                                      </p:tavLst>
                                    </p:anim>
                                    <p:anim calcmode="lin" valueType="num">
                                      <p:cBhvr additive="base">
                                        <p:cTn id="139"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75"/>
                                        </p:tgtEl>
                                        <p:attrNameLst>
                                          <p:attrName>style.visibility</p:attrName>
                                        </p:attrNameLst>
                                      </p:cBhvr>
                                      <p:to>
                                        <p:strVal val="visible"/>
                                      </p:to>
                                    </p:set>
                                    <p:anim calcmode="lin" valueType="num">
                                      <p:cBhvr additive="base">
                                        <p:cTn id="144" dur="500" fill="hold"/>
                                        <p:tgtEl>
                                          <p:spTgt spid="75"/>
                                        </p:tgtEl>
                                        <p:attrNameLst>
                                          <p:attrName>ppt_x</p:attrName>
                                        </p:attrNameLst>
                                      </p:cBhvr>
                                      <p:tavLst>
                                        <p:tav tm="0">
                                          <p:val>
                                            <p:strVal val="#ppt_x"/>
                                          </p:val>
                                        </p:tav>
                                        <p:tav tm="100000">
                                          <p:val>
                                            <p:strVal val="#ppt_x"/>
                                          </p:val>
                                        </p:tav>
                                      </p:tavLst>
                                    </p:anim>
                                    <p:anim calcmode="lin" valueType="num">
                                      <p:cBhvr additive="base">
                                        <p:cTn id="145"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nodeType="clickEffect">
                                  <p:stCondLst>
                                    <p:cond delay="0"/>
                                  </p:stCondLst>
                                  <p:childTnLst>
                                    <p:set>
                                      <p:cBhvr>
                                        <p:cTn id="149" dur="1" fill="hold">
                                          <p:stCondLst>
                                            <p:cond delay="0"/>
                                          </p:stCondLst>
                                        </p:cTn>
                                        <p:tgtEl>
                                          <p:spTgt spid="39"/>
                                        </p:tgtEl>
                                        <p:attrNameLst>
                                          <p:attrName>style.visibility</p:attrName>
                                        </p:attrNameLst>
                                      </p:cBhvr>
                                      <p:to>
                                        <p:strVal val="visible"/>
                                      </p:to>
                                    </p:set>
                                    <p:anim calcmode="lin" valueType="num">
                                      <p:cBhvr additive="base">
                                        <p:cTn id="150" dur="500" fill="hold"/>
                                        <p:tgtEl>
                                          <p:spTgt spid="39"/>
                                        </p:tgtEl>
                                        <p:attrNameLst>
                                          <p:attrName>ppt_x</p:attrName>
                                        </p:attrNameLst>
                                      </p:cBhvr>
                                      <p:tavLst>
                                        <p:tav tm="0">
                                          <p:val>
                                            <p:strVal val="#ppt_x"/>
                                          </p:val>
                                        </p:tav>
                                        <p:tav tm="100000">
                                          <p:val>
                                            <p:strVal val="#ppt_x"/>
                                          </p:val>
                                        </p:tav>
                                      </p:tavLst>
                                    </p:anim>
                                    <p:anim calcmode="lin" valueType="num">
                                      <p:cBhvr additive="base">
                                        <p:cTn id="15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41"/>
                                        </p:tgtEl>
                                        <p:attrNameLst>
                                          <p:attrName>style.visibility</p:attrName>
                                        </p:attrNameLst>
                                      </p:cBhvr>
                                      <p:to>
                                        <p:strVal val="visible"/>
                                      </p:to>
                                    </p:set>
                                    <p:anim calcmode="lin" valueType="num">
                                      <p:cBhvr additive="base">
                                        <p:cTn id="156" dur="500" fill="hold"/>
                                        <p:tgtEl>
                                          <p:spTgt spid="41"/>
                                        </p:tgtEl>
                                        <p:attrNameLst>
                                          <p:attrName>ppt_x</p:attrName>
                                        </p:attrNameLst>
                                      </p:cBhvr>
                                      <p:tavLst>
                                        <p:tav tm="0">
                                          <p:val>
                                            <p:strVal val="#ppt_x"/>
                                          </p:val>
                                        </p:tav>
                                        <p:tav tm="100000">
                                          <p:val>
                                            <p:strVal val="#ppt_x"/>
                                          </p:val>
                                        </p:tav>
                                      </p:tavLst>
                                    </p:anim>
                                    <p:anim calcmode="lin" valueType="num">
                                      <p:cBhvr additive="base">
                                        <p:cTn id="15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70" grpId="0" animBg="1"/>
      <p:bldP spid="7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64941" y="547354"/>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lang="zh-CN" altLang="en-US" sz="2880" spc="0" noProof="1">
                <a:solidFill>
                  <a:schemeClr val="tx1">
                    <a:lumMod val="65000"/>
                    <a:lumOff val="35000"/>
                  </a:schemeClr>
                </a:solidFill>
                <a:latin typeface="微软雅黑" panose="020B0503020204020204" pitchFamily="34" charset="-122"/>
              </a:rPr>
              <a:t>实验流程</a:t>
            </a:r>
            <a:endParaRPr kumimoji="0" sz="288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29" name="图片 28">
            <a:extLst>
              <a:ext uri="{FF2B5EF4-FFF2-40B4-BE49-F238E27FC236}">
                <a16:creationId xmlns:a16="http://schemas.microsoft.com/office/drawing/2014/main" id="{9DF6C614-6177-4332-BF3C-BF31C480C85C}"/>
              </a:ext>
            </a:extLst>
          </p:cNvPr>
          <p:cNvPicPr>
            <a:picLocks noChangeAspect="1"/>
          </p:cNvPicPr>
          <p:nvPr/>
        </p:nvPicPr>
        <p:blipFill>
          <a:blip r:embed="rId4"/>
          <a:stretch>
            <a:fillRect/>
          </a:stretch>
        </p:blipFill>
        <p:spPr>
          <a:xfrm>
            <a:off x="704916" y="1095960"/>
            <a:ext cx="6126480" cy="6701790"/>
          </a:xfrm>
          <a:prstGeom prst="rect">
            <a:avLst/>
          </a:prstGeom>
        </p:spPr>
      </p:pic>
    </p:spTree>
    <p:custDataLst>
      <p:tags r:id="rId1"/>
    </p:custDataLst>
    <p:extLst>
      <p:ext uri="{BB962C8B-B14F-4D97-AF65-F5344CB8AC3E}">
        <p14:creationId xmlns:p14="http://schemas.microsoft.com/office/powerpoint/2010/main" val="3432978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lvl="0" defTabSz="1270635">
              <a:spcAft>
                <a:spcPct val="0"/>
              </a:spcAft>
              <a:defRPr/>
            </a:pPr>
            <a:r>
              <a:rPr lang="zh-CN" altLang="en-US" sz="2800" spc="0" noProof="1">
                <a:solidFill>
                  <a:schemeClr val="tx1">
                    <a:lumMod val="65000"/>
                    <a:lumOff val="35000"/>
                  </a:schemeClr>
                </a:solidFill>
                <a:latin typeface="微软雅黑" panose="020B0503020204020204" pitchFamily="34" charset="-122"/>
              </a:rPr>
              <a:t>实验流程</a:t>
            </a:r>
            <a:endParaRPr lang="en-US" altLang="zh-CN" sz="2875" b="1" dirty="0">
              <a:latin typeface="Calibri" panose="020F0502020204030204" pitchFamily="34" charset="0"/>
              <a:sym typeface="+mn-ea"/>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8" name="图片 7">
            <a:extLst>
              <a:ext uri="{FF2B5EF4-FFF2-40B4-BE49-F238E27FC236}">
                <a16:creationId xmlns:a16="http://schemas.microsoft.com/office/drawing/2014/main" id="{8E18AC48-F49E-45E5-A7EE-EF0F3D6F685F}"/>
              </a:ext>
            </a:extLst>
          </p:cNvPr>
          <p:cNvPicPr>
            <a:picLocks noChangeAspect="1"/>
          </p:cNvPicPr>
          <p:nvPr/>
        </p:nvPicPr>
        <p:blipFill>
          <a:blip r:embed="rId4"/>
          <a:stretch>
            <a:fillRect/>
          </a:stretch>
        </p:blipFill>
        <p:spPr>
          <a:xfrm>
            <a:off x="5025216" y="648582"/>
            <a:ext cx="7649210" cy="7076440"/>
          </a:xfrm>
          <a:prstGeom prst="rect">
            <a:avLst/>
          </a:prstGeom>
        </p:spPr>
      </p:pic>
    </p:spTree>
    <p:custDataLst>
      <p:tags r:id="rId1"/>
    </p:custDataLst>
    <p:extLst>
      <p:ext uri="{BB962C8B-B14F-4D97-AF65-F5344CB8AC3E}">
        <p14:creationId xmlns:p14="http://schemas.microsoft.com/office/powerpoint/2010/main" val="426560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lvl="0" defTabSz="1270635">
              <a:spcAft>
                <a:spcPct val="0"/>
              </a:spcAft>
              <a:defRPr/>
            </a:pPr>
            <a:r>
              <a:rPr lang="zh-CN" altLang="en-US" sz="2800" spc="0" noProof="1">
                <a:solidFill>
                  <a:schemeClr val="tx1">
                    <a:lumMod val="65000"/>
                    <a:lumOff val="35000"/>
                  </a:schemeClr>
                </a:solidFill>
                <a:latin typeface="微软雅黑" panose="020B0503020204020204" pitchFamily="34" charset="-122"/>
              </a:rPr>
              <a:t>实验流程</a:t>
            </a:r>
            <a:endParaRPr lang="en-US" altLang="zh-CN" sz="2875" b="1" dirty="0">
              <a:latin typeface="Calibri" panose="020F0502020204030204" pitchFamily="34" charset="0"/>
              <a:sym typeface="+mn-ea"/>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5" name="图片 4">
            <a:extLst>
              <a:ext uri="{FF2B5EF4-FFF2-40B4-BE49-F238E27FC236}">
                <a16:creationId xmlns:a16="http://schemas.microsoft.com/office/drawing/2014/main" id="{FC0DEDEE-7592-4B3D-AB58-E9263E7841C8}"/>
              </a:ext>
            </a:extLst>
          </p:cNvPr>
          <p:cNvPicPr>
            <a:picLocks noChangeAspect="1"/>
          </p:cNvPicPr>
          <p:nvPr/>
        </p:nvPicPr>
        <p:blipFill>
          <a:blip r:embed="rId4"/>
          <a:stretch>
            <a:fillRect/>
          </a:stretch>
        </p:blipFill>
        <p:spPr>
          <a:xfrm>
            <a:off x="5101590" y="382905"/>
            <a:ext cx="8614410" cy="7242810"/>
          </a:xfrm>
          <a:prstGeom prst="rect">
            <a:avLst/>
          </a:prstGeom>
        </p:spPr>
      </p:pic>
    </p:spTree>
    <p:custDataLst>
      <p:tags r:id="rId1"/>
    </p:custDataLst>
    <p:extLst>
      <p:ext uri="{BB962C8B-B14F-4D97-AF65-F5344CB8AC3E}">
        <p14:creationId xmlns:p14="http://schemas.microsoft.com/office/powerpoint/2010/main" val="34847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lvl="0" defTabSz="1270635">
              <a:spcAft>
                <a:spcPct val="0"/>
              </a:spcAft>
              <a:defRPr/>
            </a:pPr>
            <a:r>
              <a:rPr lang="zh-CN" altLang="en-US" sz="2800" spc="0" noProof="1">
                <a:solidFill>
                  <a:schemeClr val="tx1">
                    <a:lumMod val="65000"/>
                    <a:lumOff val="35000"/>
                  </a:schemeClr>
                </a:solidFill>
                <a:latin typeface="微软雅黑" panose="020B0503020204020204" pitchFamily="34" charset="-122"/>
              </a:rPr>
              <a:t>实验流程</a:t>
            </a:r>
            <a:endParaRPr lang="en-US" altLang="zh-CN" sz="2875" b="1" dirty="0">
              <a:latin typeface="Calibri" panose="020F0502020204030204" pitchFamily="34" charset="0"/>
              <a:sym typeface="+mn-ea"/>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5" name="图片 4">
            <a:extLst>
              <a:ext uri="{FF2B5EF4-FFF2-40B4-BE49-F238E27FC236}">
                <a16:creationId xmlns:a16="http://schemas.microsoft.com/office/drawing/2014/main" id="{31135D3D-DEDB-4DDD-A422-ABCE9DA8D04A}"/>
              </a:ext>
            </a:extLst>
          </p:cNvPr>
          <p:cNvPicPr>
            <a:picLocks noChangeAspect="1"/>
          </p:cNvPicPr>
          <p:nvPr/>
        </p:nvPicPr>
        <p:blipFill>
          <a:blip r:embed="rId4"/>
          <a:stretch>
            <a:fillRect/>
          </a:stretch>
        </p:blipFill>
        <p:spPr>
          <a:xfrm>
            <a:off x="3729126" y="1296627"/>
            <a:ext cx="9636125" cy="6049645"/>
          </a:xfrm>
          <a:prstGeom prst="rect">
            <a:avLst/>
          </a:prstGeom>
        </p:spPr>
      </p:pic>
    </p:spTree>
    <p:custDataLst>
      <p:tags r:id="rId1"/>
    </p:custDataLst>
    <p:extLst>
      <p:ext uri="{BB962C8B-B14F-4D97-AF65-F5344CB8AC3E}">
        <p14:creationId xmlns:p14="http://schemas.microsoft.com/office/powerpoint/2010/main" val="172967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36195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sz="2875" b="1" dirty="0">
                <a:latin typeface="Calibri" panose="020F0502020204030204" pitchFamily="34" charset="0"/>
                <a:sym typeface="+mn-ea"/>
              </a:rPr>
              <a:t>实验结果展示</a:t>
            </a: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graphicFrame>
        <p:nvGraphicFramePr>
          <p:cNvPr id="5" name="图表 4"/>
          <p:cNvGraphicFramePr/>
          <p:nvPr/>
        </p:nvGraphicFramePr>
        <p:xfrm>
          <a:off x="3416300" y="3633470"/>
          <a:ext cx="7945755" cy="4133215"/>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8">
            <a:extLst>
              <a:ext uri="{FF2B5EF4-FFF2-40B4-BE49-F238E27FC236}">
                <a16:creationId xmlns:a16="http://schemas.microsoft.com/office/drawing/2014/main" id="{2C355883-99A0-4C85-9C4D-68B3A214E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7" y="897382"/>
            <a:ext cx="14022757" cy="3315163"/>
          </a:xfrm>
          <a:prstGeom prst="rect">
            <a:avLst/>
          </a:prstGeom>
        </p:spPr>
      </p:pic>
    </p:spTree>
    <p:custDataLst>
      <p:tags r:id="rId1"/>
    </p:custData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sz="2875" b="1" dirty="0">
                <a:latin typeface="Calibri" panose="020F0502020204030204" pitchFamily="34" charset="0"/>
                <a:sym typeface="+mn-ea"/>
              </a:rPr>
              <a:t>实验分析和比较</a:t>
            </a:r>
            <a:endParaRPr lang="en-US" altLang="zh-CN" sz="2875" b="1" dirty="0">
              <a:latin typeface="Calibri" panose="020F0502020204030204" pitchFamily="34" charset="0"/>
              <a:sym typeface="+mn-ea"/>
            </a:endParaRP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4" name="图片 3"/>
          <p:cNvPicPr>
            <a:picLocks noChangeAspect="1"/>
          </p:cNvPicPr>
          <p:nvPr/>
        </p:nvPicPr>
        <p:blipFill>
          <a:blip r:embed="rId4"/>
          <a:stretch>
            <a:fillRect/>
          </a:stretch>
        </p:blipFill>
        <p:spPr>
          <a:xfrm>
            <a:off x="1427260" y="1840840"/>
            <a:ext cx="7339924" cy="3551193"/>
          </a:xfrm>
          <a:prstGeom prst="rect">
            <a:avLst/>
          </a:prstGeom>
        </p:spPr>
      </p:pic>
      <p:pic>
        <p:nvPicPr>
          <p:cNvPr id="2050" name="Picture 2">
            <a:extLst>
              <a:ext uri="{FF2B5EF4-FFF2-40B4-BE49-F238E27FC236}">
                <a16:creationId xmlns:a16="http://schemas.microsoft.com/office/drawing/2014/main" id="{D7683D6B-912B-49AD-985D-F56B4061E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3536" y="2382133"/>
            <a:ext cx="3838575" cy="30099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47495" y="511810"/>
            <a:ext cx="12534900" cy="510540"/>
          </a:xfrm>
        </p:spPr>
        <p:txBody>
          <a:bodyPr vert="horz" wrap="square" lIns="123444" tIns="61722" rIns="123444" bIns="61722" numCol="1" rtlCol="0" anchor="ctr" anchorCtr="0" compatLnSpc="1">
            <a:noAutofit/>
          </a:bodyPr>
          <a:lstStyle/>
          <a:p>
            <a:pPr marL="0" marR="0" lvl="0" indent="0" algn="l" defTabSz="1270635" rtl="0" eaLnBrk="1" fontAlgn="auto" latinLnBrk="0" hangingPunct="1">
              <a:lnSpc>
                <a:spcPct val="100000"/>
              </a:lnSpc>
              <a:spcBef>
                <a:spcPct val="0"/>
              </a:spcBef>
              <a:spcAft>
                <a:spcPct val="0"/>
              </a:spcAft>
              <a:buClrTx/>
              <a:buSzTx/>
              <a:buFontTx/>
              <a:buNone/>
              <a:defRPr/>
            </a:pPr>
            <a:r>
              <a:rPr kumimoji="0" lang="zh-CN" altLang="en-US" sz="2880" b="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学习</a:t>
            </a:r>
            <a:r>
              <a:rPr kumimoji="0" sz="2880" b="0" i="0" u="none" strike="noStrike" kern="1200" cap="none" spc="0" normalizeH="0" baseline="0" noProof="1">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j-cs"/>
              </a:rPr>
              <a:t>心得</a:t>
            </a:r>
          </a:p>
        </p:txBody>
      </p:sp>
      <p:sp>
        <p:nvSpPr>
          <p:cNvPr id="3" name="矩形 2"/>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4" name="文本框 3"/>
          <p:cNvSpPr txBox="1"/>
          <p:nvPr/>
        </p:nvSpPr>
        <p:spPr>
          <a:xfrm>
            <a:off x="1547495" y="1727835"/>
            <a:ext cx="10847070" cy="4399915"/>
          </a:xfrm>
          <a:prstGeom prst="rect">
            <a:avLst/>
          </a:prstGeom>
          <a:noFill/>
        </p:spPr>
        <p:txBody>
          <a:bodyPr wrap="square" rtlCol="0">
            <a:spAutoFit/>
          </a:bodyPr>
          <a:lstStyle/>
          <a:p>
            <a:r>
              <a:rPr lang="en-US" altLang="zh-CN" sz="2800" dirty="0"/>
              <a:t>CNN</a:t>
            </a:r>
            <a:r>
              <a:rPr lang="zh-CN" altLang="en-US" sz="2800" dirty="0"/>
              <a:t>算法的优缺点</a:t>
            </a:r>
          </a:p>
          <a:p>
            <a:r>
              <a:rPr lang="zh-CN" altLang="en-US" sz="2800" dirty="0"/>
              <a:t>优点</a:t>
            </a:r>
          </a:p>
          <a:p>
            <a:r>
              <a:rPr lang="zh-CN" altLang="en-US" sz="2800" dirty="0"/>
              <a:t>共享卷积核，处理高维数据无压力；可以自动进行特征提取。</a:t>
            </a:r>
            <a:endParaRPr lang="en-US" altLang="zh-CN" sz="2800" dirty="0"/>
          </a:p>
          <a:p>
            <a:r>
              <a:rPr lang="zh-CN" altLang="en-US" sz="2800" dirty="0"/>
              <a:t>可以并行学习，</a:t>
            </a:r>
            <a:r>
              <a:rPr lang="zh-CN" altLang="en-US" sz="2800" dirty="0">
                <a:sym typeface="+mn-ea"/>
              </a:rPr>
              <a:t>因为同一特征映射面上的神经元权值相同。</a:t>
            </a:r>
            <a:endParaRPr lang="zh-CN" altLang="en-US" sz="2800" dirty="0"/>
          </a:p>
          <a:p>
            <a:r>
              <a:rPr lang="zh-CN" altLang="en-US" sz="2800" dirty="0"/>
              <a:t>越往输入权值越小，越往输出权值越多，呈现出一个倒三角的形态，很好地避免了BP神经网络中反向传播的时候梯度损失得太快。</a:t>
            </a:r>
          </a:p>
          <a:p>
            <a:r>
              <a:rPr lang="zh-CN" altLang="en-US" sz="2800" dirty="0"/>
              <a:t>缺点</a:t>
            </a:r>
          </a:p>
          <a:p>
            <a:r>
              <a:rPr lang="zh-CN" altLang="en-US" sz="2800" dirty="0"/>
              <a:t>采用梯度下降算法很容易使训练结果收敛于局部最小值而非全局最小值；</a:t>
            </a:r>
          </a:p>
          <a:p>
            <a:r>
              <a:rPr lang="zh-CN" altLang="en-US" sz="2800" dirty="0"/>
              <a:t>池化层会丢失大量有价值信息，忽略局部与整体之间关联性；</a:t>
            </a:r>
          </a:p>
        </p:txBody>
      </p:sp>
    </p:spTree>
    <p:custDataLst>
      <p:tags r:id="rId1"/>
    </p:custData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组合 84"/>
          <p:cNvGrpSpPr/>
          <p:nvPr/>
        </p:nvGrpSpPr>
        <p:grpSpPr>
          <a:xfrm>
            <a:off x="1165357" y="1715629"/>
            <a:ext cx="999267" cy="999267"/>
            <a:chOff x="304800" y="673100"/>
            <a:chExt cx="4000500" cy="4000500"/>
          </a:xfrm>
          <a:solidFill>
            <a:schemeClr val="accent3"/>
          </a:solidFill>
          <a:effectLst>
            <a:outerShdw blurRad="444500" dist="254000" dir="6840000" algn="tr" rotWithShape="0">
              <a:prstClr val="black">
                <a:alpha val="24000"/>
              </a:prstClr>
            </a:outerShdw>
          </a:effectLst>
        </p:grpSpPr>
        <p:sp>
          <p:nvSpPr>
            <p:cNvPr id="86" name="同心圆 85"/>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87" name="椭圆 86"/>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sp>
        <p:nvSpPr>
          <p:cNvPr id="41" name="矩形 40"/>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50" name="椭圆 49"/>
          <p:cNvSpPr/>
          <p:nvPr/>
        </p:nvSpPr>
        <p:spPr>
          <a:xfrm>
            <a:off x="12488403" y="1632211"/>
            <a:ext cx="515610" cy="515614"/>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lt1"/>
              </a:solidFill>
              <a:effectLst/>
              <a:uLnTx/>
              <a:uFillTx/>
              <a:latin typeface="+mn-lt"/>
              <a:ea typeface="+mn-ea"/>
              <a:cs typeface="+mn-cs"/>
            </a:endParaRPr>
          </a:p>
        </p:txBody>
      </p:sp>
      <p:sp>
        <p:nvSpPr>
          <p:cNvPr id="51" name="椭圆 50"/>
          <p:cNvSpPr/>
          <p:nvPr/>
        </p:nvSpPr>
        <p:spPr>
          <a:xfrm>
            <a:off x="12901124" y="928462"/>
            <a:ext cx="282844" cy="282844"/>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lt1"/>
              </a:solidFill>
              <a:effectLst/>
              <a:uLnTx/>
              <a:uFillTx/>
              <a:latin typeface="+mn-lt"/>
              <a:ea typeface="+mn-ea"/>
              <a:cs typeface="+mn-cs"/>
            </a:endParaRPr>
          </a:p>
        </p:txBody>
      </p:sp>
      <p:grpSp>
        <p:nvGrpSpPr>
          <p:cNvPr id="52" name="组合 51"/>
          <p:cNvGrpSpPr/>
          <p:nvPr/>
        </p:nvGrpSpPr>
        <p:grpSpPr>
          <a:xfrm>
            <a:off x="13654144" y="1727697"/>
            <a:ext cx="226229" cy="226229"/>
            <a:chOff x="304800" y="673100"/>
            <a:chExt cx="4000500" cy="4000500"/>
          </a:xfrm>
          <a:solidFill>
            <a:schemeClr val="accent3"/>
          </a:solidFill>
          <a:effectLst>
            <a:outerShdw blurRad="381000" dist="152400" dir="8100000" algn="tr" rotWithShape="0">
              <a:prstClr val="black">
                <a:alpha val="70000"/>
              </a:prstClr>
            </a:outerShdw>
          </a:effectLst>
        </p:grpSpPr>
        <p:sp>
          <p:nvSpPr>
            <p:cNvPr id="53" name="同心圆 5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accent1"/>
                </a:solidFill>
                <a:effectLst/>
                <a:uLnTx/>
                <a:uFillTx/>
                <a:latin typeface="+mn-lt"/>
                <a:ea typeface="+mn-ea"/>
                <a:cs typeface="+mn-cs"/>
              </a:endParaRPr>
            </a:p>
          </p:txBody>
        </p:sp>
        <p:sp>
          <p:nvSpPr>
            <p:cNvPr id="54" name="椭圆 53"/>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accent1"/>
                </a:solidFill>
                <a:effectLst/>
                <a:uLnTx/>
                <a:uFillTx/>
                <a:latin typeface="+mn-lt"/>
                <a:ea typeface="+mn-ea"/>
                <a:cs typeface="+mn-cs"/>
              </a:endParaRPr>
            </a:p>
          </p:txBody>
        </p:sp>
      </p:grpSp>
      <p:grpSp>
        <p:nvGrpSpPr>
          <p:cNvPr id="55" name="组合 54"/>
          <p:cNvGrpSpPr/>
          <p:nvPr/>
        </p:nvGrpSpPr>
        <p:grpSpPr>
          <a:xfrm>
            <a:off x="13586949" y="905725"/>
            <a:ext cx="296371" cy="296371"/>
            <a:chOff x="304800" y="673100"/>
            <a:chExt cx="4000500" cy="4000500"/>
          </a:xfrm>
          <a:effectLst>
            <a:outerShdw blurRad="381000" dist="152400" dir="8100000" algn="tr" rotWithShape="0">
              <a:prstClr val="black">
                <a:alpha val="7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tx1"/>
                </a:solidFill>
                <a:effectLst/>
                <a:uLnTx/>
                <a:uFillTx/>
                <a:latin typeface="+mn-lt"/>
                <a:ea typeface="+mn-ea"/>
                <a:cs typeface="+mn-cs"/>
              </a:endParaRPr>
            </a:p>
          </p:txBody>
        </p:sp>
        <p:sp>
          <p:nvSpPr>
            <p:cNvPr id="57" name="椭圆 5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lt1"/>
                </a:solidFill>
                <a:effectLst/>
                <a:uLnTx/>
                <a:uFillTx/>
                <a:latin typeface="+mn-lt"/>
                <a:ea typeface="+mn-ea"/>
                <a:cs typeface="+mn-cs"/>
              </a:endParaRPr>
            </a:p>
          </p:txBody>
        </p:sp>
      </p:grpSp>
      <p:grpSp>
        <p:nvGrpSpPr>
          <p:cNvPr id="58" name="组合 57"/>
          <p:cNvGrpSpPr/>
          <p:nvPr/>
        </p:nvGrpSpPr>
        <p:grpSpPr>
          <a:xfrm>
            <a:off x="11990262" y="507807"/>
            <a:ext cx="420366" cy="420366"/>
            <a:chOff x="304800" y="673100"/>
            <a:chExt cx="4000500" cy="4000500"/>
          </a:xfrm>
          <a:solidFill>
            <a:schemeClr val="accent4"/>
          </a:solidFill>
          <a:effectLst>
            <a:outerShdw blurRad="317500" dist="1905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tx1"/>
                </a:solidFill>
                <a:effectLst/>
                <a:uLnTx/>
                <a:uFillTx/>
                <a:latin typeface="+mn-lt"/>
                <a:ea typeface="+mn-ea"/>
                <a:cs typeface="+mn-cs"/>
              </a:endParaRPr>
            </a:p>
          </p:txBody>
        </p:sp>
        <p:sp>
          <p:nvSpPr>
            <p:cNvPr id="60" name="椭圆 59"/>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lt1"/>
                </a:solidFill>
                <a:effectLst/>
                <a:uLnTx/>
                <a:uFillTx/>
                <a:latin typeface="+mn-lt"/>
                <a:ea typeface="+mn-ea"/>
                <a:cs typeface="+mn-cs"/>
              </a:endParaRPr>
            </a:p>
          </p:txBody>
        </p:sp>
      </p:grpSp>
      <p:sp>
        <p:nvSpPr>
          <p:cNvPr id="61" name="椭圆 60"/>
          <p:cNvSpPr/>
          <p:nvPr/>
        </p:nvSpPr>
        <p:spPr>
          <a:xfrm>
            <a:off x="13458111" y="2715392"/>
            <a:ext cx="141422" cy="141422"/>
          </a:xfrm>
          <a:prstGeom prst="ellipse">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chemeClr val="accent1"/>
              </a:solidFill>
              <a:effectLst/>
              <a:uLnTx/>
              <a:uFillTx/>
              <a:latin typeface="+mn-lt"/>
              <a:ea typeface="+mn-ea"/>
              <a:cs typeface="+mn-cs"/>
            </a:endParaRPr>
          </a:p>
        </p:txBody>
      </p:sp>
      <p:grpSp>
        <p:nvGrpSpPr>
          <p:cNvPr id="82" name="组合 81"/>
          <p:cNvGrpSpPr/>
          <p:nvPr/>
        </p:nvGrpSpPr>
        <p:grpSpPr>
          <a:xfrm>
            <a:off x="1741343" y="1048532"/>
            <a:ext cx="802398" cy="802398"/>
            <a:chOff x="304800" y="673100"/>
            <a:chExt cx="4000500" cy="4000500"/>
          </a:xfrm>
          <a:solidFill>
            <a:schemeClr val="accent1"/>
          </a:solidFill>
          <a:effectLst>
            <a:outerShdw blurRad="444500" dist="254000" dir="6840000" algn="tr" rotWithShape="0">
              <a:prstClr val="black">
                <a:alpha val="24000"/>
              </a:prstClr>
            </a:outerShdw>
          </a:effectLst>
        </p:grpSpPr>
        <p:sp>
          <p:nvSpPr>
            <p:cNvPr id="83" name="同心圆 8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84" name="椭圆 83"/>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grpSp>
        <p:nvGrpSpPr>
          <p:cNvPr id="91" name="组合 90"/>
          <p:cNvGrpSpPr/>
          <p:nvPr/>
        </p:nvGrpSpPr>
        <p:grpSpPr>
          <a:xfrm>
            <a:off x="843891" y="894491"/>
            <a:ext cx="516029" cy="516029"/>
            <a:chOff x="304800" y="673100"/>
            <a:chExt cx="4000500" cy="4000500"/>
          </a:xfrm>
          <a:solidFill>
            <a:schemeClr val="accent2"/>
          </a:solidFill>
          <a:effectLst>
            <a:outerShdw blurRad="444500" dist="254000" dir="6840000" algn="tr" rotWithShape="0">
              <a:prstClr val="black">
                <a:alpha val="24000"/>
              </a:prstClr>
            </a:outerShdw>
          </a:effectLst>
        </p:grpSpPr>
        <p:sp>
          <p:nvSpPr>
            <p:cNvPr id="92" name="同心圆 9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93" name="椭圆 92"/>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grpSp>
        <p:nvGrpSpPr>
          <p:cNvPr id="94" name="组合 93"/>
          <p:cNvGrpSpPr/>
          <p:nvPr/>
        </p:nvGrpSpPr>
        <p:grpSpPr>
          <a:xfrm>
            <a:off x="107296" y="2001961"/>
            <a:ext cx="748146" cy="748145"/>
            <a:chOff x="304800" y="673100"/>
            <a:chExt cx="4000500" cy="4000500"/>
          </a:xfrm>
          <a:effectLst>
            <a:outerShdw blurRad="444500" dist="254000" dir="6840000" algn="tr" rotWithShape="0">
              <a:prstClr val="black">
                <a:alpha val="24000"/>
              </a:prstClr>
            </a:outerShdw>
          </a:effectLst>
        </p:grpSpPr>
        <p:sp>
          <p:nvSpPr>
            <p:cNvPr id="95" name="同心圆 9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96" name="椭圆 9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grpSp>
        <p:nvGrpSpPr>
          <p:cNvPr id="97" name="组合 96"/>
          <p:cNvGrpSpPr/>
          <p:nvPr/>
        </p:nvGrpSpPr>
        <p:grpSpPr>
          <a:xfrm>
            <a:off x="2477029" y="3261785"/>
            <a:ext cx="406273" cy="406273"/>
            <a:chOff x="304800" y="673100"/>
            <a:chExt cx="4000500" cy="4000500"/>
          </a:xfrm>
          <a:effectLst>
            <a:outerShdw blurRad="444500" dist="254000" dir="6840000" algn="tr" rotWithShape="0">
              <a:prstClr val="black">
                <a:alpha val="24000"/>
              </a:prstClr>
            </a:outerShdw>
          </a:effectLst>
        </p:grpSpPr>
        <p:sp>
          <p:nvSpPr>
            <p:cNvPr id="98" name="同心圆 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99" name="椭圆 9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grpSp>
        <p:nvGrpSpPr>
          <p:cNvPr id="100" name="组合 99"/>
          <p:cNvGrpSpPr/>
          <p:nvPr/>
        </p:nvGrpSpPr>
        <p:grpSpPr>
          <a:xfrm>
            <a:off x="2164624" y="4223866"/>
            <a:ext cx="1166525" cy="1166525"/>
            <a:chOff x="304800" y="673100"/>
            <a:chExt cx="4000500" cy="4000500"/>
          </a:xfrm>
          <a:solidFill>
            <a:schemeClr val="accent3"/>
          </a:solidFill>
          <a:effectLst>
            <a:outerShdw blurRad="444500" dist="254000" dir="6840000" algn="tr" rotWithShape="0">
              <a:prstClr val="black">
                <a:alpha val="24000"/>
              </a:prstClr>
            </a:outerShdw>
          </a:effectLst>
        </p:grpSpPr>
        <p:sp>
          <p:nvSpPr>
            <p:cNvPr id="101" name="同心圆 100"/>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sp>
          <p:nvSpPr>
            <p:cNvPr id="102" name="椭圆 101"/>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35075" rtl="0" eaLnBrk="1" fontAlgn="auto" latinLnBrk="0" hangingPunct="1">
                <a:lnSpc>
                  <a:spcPct val="100000"/>
                </a:lnSpc>
                <a:spcBef>
                  <a:spcPct val="0"/>
                </a:spcBef>
                <a:spcAft>
                  <a:spcPct val="0"/>
                </a:spcAft>
                <a:buClrTx/>
                <a:buSzTx/>
                <a:buFontTx/>
                <a:buNone/>
                <a:defRPr/>
              </a:pPr>
              <a:endParaRPr kumimoji="0" lang="zh-CN" altLang="en-US" sz="2470" b="0" i="0" u="none" strike="noStrike" kern="1200" cap="none" spc="0" normalizeH="0" baseline="0" noProof="1">
                <a:ln>
                  <a:noFill/>
                </a:ln>
                <a:solidFill>
                  <a:srgbClr val="C00000"/>
                </a:solidFill>
                <a:effectLst/>
                <a:uLnTx/>
                <a:uFillTx/>
                <a:latin typeface="+mn-lt"/>
                <a:ea typeface="+mn-ea"/>
                <a:cs typeface="+mn-cs"/>
              </a:endParaRPr>
            </a:p>
          </p:txBody>
        </p:sp>
      </p:grpSp>
      <p:sp>
        <p:nvSpPr>
          <p:cNvPr id="6" name="矩形 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63504" name="TextBox 74"/>
          <p:cNvSpPr txBox="1"/>
          <p:nvPr/>
        </p:nvSpPr>
        <p:spPr>
          <a:xfrm>
            <a:off x="3651250" y="3429000"/>
            <a:ext cx="9817100" cy="860425"/>
          </a:xfrm>
          <a:prstGeom prst="rect">
            <a:avLst/>
          </a:prstGeom>
          <a:noFill/>
          <a:ln w="9525">
            <a:noFill/>
          </a:ln>
        </p:spPr>
        <p:txBody>
          <a:bodyPr anchor="t">
            <a:spAutoFit/>
          </a:bodyPr>
          <a:lstStyle/>
          <a:p>
            <a:pPr algn="ctr"/>
            <a:r>
              <a:rPr lang="en-US" altLang="zh-CN" sz="5000" b="1" dirty="0">
                <a:solidFill>
                  <a:srgbClr val="2683C6"/>
                </a:solidFill>
                <a:latin typeface="微软雅黑" panose="020B0503020204020204" pitchFamily="34" charset="-122"/>
                <a:ea typeface="微软雅黑" panose="020B0503020204020204" pitchFamily="34" charset="-122"/>
              </a:rPr>
              <a:t>Thank You</a:t>
            </a:r>
            <a:r>
              <a:rPr lang="zh-CN" altLang="en-US" sz="5000" b="1" dirty="0">
                <a:solidFill>
                  <a:srgbClr val="2683C6"/>
                </a:solidFill>
                <a:latin typeface="微软雅黑" panose="020B0503020204020204" pitchFamily="34" charset="-122"/>
                <a:ea typeface="微软雅黑" panose="020B0503020204020204" pitchFamily="34" charset="-122"/>
              </a:rPr>
              <a:t>！</a:t>
            </a:r>
          </a:p>
        </p:txBody>
      </p:sp>
    </p:spTree>
    <p:custDataLst>
      <p:tags r:id="rId1"/>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zh-CN" altLang="en-US" sz="3080" b="1" dirty="0"/>
              <a:t>卷积介绍</a:t>
            </a:r>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6" name="矩形 15"/>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pic>
        <p:nvPicPr>
          <p:cNvPr id="2" name="图片 1"/>
          <p:cNvPicPr>
            <a:picLocks noChangeAspect="1"/>
          </p:cNvPicPr>
          <p:nvPr/>
        </p:nvPicPr>
        <p:blipFill>
          <a:blip r:embed="rId3"/>
          <a:stretch>
            <a:fillRect/>
          </a:stretch>
        </p:blipFill>
        <p:spPr>
          <a:xfrm>
            <a:off x="2994660" y="1296035"/>
            <a:ext cx="9037955" cy="50069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640" y="242570"/>
            <a:ext cx="3933190" cy="565150"/>
          </a:xfrm>
          <a:prstGeom prst="rect">
            <a:avLst/>
          </a:prstGeom>
          <a:noFill/>
        </p:spPr>
        <p:txBody>
          <a:bodyPr wrap="square" rtlCol="0">
            <a:spAutoFit/>
          </a:bodyPr>
          <a:lstStyle/>
          <a:p>
            <a:r>
              <a:rPr lang="zh-CN" altLang="en-US" sz="3080" b="1" dirty="0"/>
              <a:t>卷积计算</a:t>
            </a:r>
          </a:p>
        </p:txBody>
      </p:sp>
      <p:graphicFrame>
        <p:nvGraphicFramePr>
          <p:cNvPr id="4" name="表格 3"/>
          <p:cNvGraphicFramePr>
            <a:graphicFrameLocks noGrp="1"/>
          </p:cNvGraphicFramePr>
          <p:nvPr/>
        </p:nvGraphicFramePr>
        <p:xfrm>
          <a:off x="2321913" y="1376054"/>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4</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5130">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5130">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05130">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5" name="乘号 4"/>
          <p:cNvSpPr/>
          <p:nvPr/>
        </p:nvSpPr>
        <p:spPr>
          <a:xfrm>
            <a:off x="5119956" y="2164469"/>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endParaRPr lang="zh-CN" altLang="en-US" sz="3235" b="1" dirty="0">
              <a:solidFill>
                <a:schemeClr val="tx1"/>
              </a:solidFill>
            </a:endParaRPr>
          </a:p>
        </p:txBody>
      </p:sp>
      <p:sp>
        <p:nvSpPr>
          <p:cNvPr id="6" name="TextBox 5"/>
          <p:cNvSpPr txBox="1"/>
          <p:nvPr/>
        </p:nvSpPr>
        <p:spPr>
          <a:xfrm>
            <a:off x="2464419" y="5457067"/>
            <a:ext cx="9564293" cy="730250"/>
          </a:xfrm>
          <a:prstGeom prst="rect">
            <a:avLst/>
          </a:prstGeom>
          <a:noFill/>
        </p:spPr>
        <p:txBody>
          <a:bodyPr wrap="square" rtlCol="0">
            <a:spAutoFit/>
          </a:bodyPr>
          <a:lstStyle/>
          <a:p>
            <a:pPr>
              <a:lnSpc>
                <a:spcPct val="150000"/>
              </a:lnSpc>
            </a:pPr>
            <a:r>
              <a:rPr lang="en-US" altLang="zh-CN" sz="2465" dirty="0">
                <a:latin typeface="+mj-ea"/>
                <a:ea typeface="+mj-ea"/>
              </a:rPr>
              <a:t>6*</a:t>
            </a:r>
            <a:r>
              <a:rPr lang="en-US" altLang="zh-CN" sz="2465" dirty="0" err="1">
                <a:latin typeface="+mj-ea"/>
                <a:ea typeface="+mj-ea"/>
              </a:rPr>
              <a:t>6</a:t>
            </a:r>
            <a:r>
              <a:rPr lang="zh-CN" altLang="en-US" sz="2465" dirty="0">
                <a:latin typeface="+mj-ea"/>
                <a:ea typeface="+mj-ea"/>
              </a:rPr>
              <a:t>的</a:t>
            </a:r>
            <a:r>
              <a:rPr lang="zh-CN" altLang="en-US" sz="2770" b="1" dirty="0">
                <a:latin typeface="+mj-ea"/>
                <a:ea typeface="+mj-ea"/>
              </a:rPr>
              <a:t>灰度图像</a:t>
            </a:r>
            <a:endParaRPr lang="zh-CN" altLang="en-US" sz="2465" dirty="0">
              <a:latin typeface="+mj-ea"/>
              <a:ea typeface="+mj-ea"/>
            </a:endParaRPr>
          </a:p>
        </p:txBody>
      </p:sp>
      <p:sp>
        <p:nvSpPr>
          <p:cNvPr id="7" name="Freeform 7"/>
          <p:cNvSpPr/>
          <p:nvPr/>
        </p:nvSpPr>
        <p:spPr bwMode="auto">
          <a:xfrm rot="5400000">
            <a:off x="3110463" y="4422473"/>
            <a:ext cx="1281107" cy="576987"/>
          </a:xfrm>
          <a:custGeom>
            <a:avLst/>
            <a:gdLst>
              <a:gd name="T0" fmla="*/ 218 w 222"/>
              <a:gd name="T1" fmla="*/ 47 h 100"/>
              <a:gd name="T2" fmla="*/ 168 w 222"/>
              <a:gd name="T3" fmla="*/ 21 h 100"/>
              <a:gd name="T4" fmla="*/ 162 w 222"/>
              <a:gd name="T5" fmla="*/ 25 h 100"/>
              <a:gd name="T6" fmla="*/ 162 w 222"/>
              <a:gd name="T7" fmla="*/ 34 h 100"/>
              <a:gd name="T8" fmla="*/ 133 w 222"/>
              <a:gd name="T9" fmla="*/ 34 h 100"/>
              <a:gd name="T10" fmla="*/ 126 w 222"/>
              <a:gd name="T11" fmla="*/ 0 h 100"/>
              <a:gd name="T12" fmla="*/ 0 w 222"/>
              <a:gd name="T13" fmla="*/ 44 h 100"/>
              <a:gd name="T14" fmla="*/ 121 w 222"/>
              <a:gd name="T15" fmla="*/ 100 h 100"/>
              <a:gd name="T16" fmla="*/ 131 w 222"/>
              <a:gd name="T17" fmla="*/ 64 h 100"/>
              <a:gd name="T18" fmla="*/ 161 w 222"/>
              <a:gd name="T19" fmla="*/ 65 h 100"/>
              <a:gd name="T20" fmla="*/ 161 w 222"/>
              <a:gd name="T21" fmla="*/ 74 h 100"/>
              <a:gd name="T22" fmla="*/ 167 w 222"/>
              <a:gd name="T23" fmla="*/ 78 h 100"/>
              <a:gd name="T24" fmla="*/ 218 w 222"/>
              <a:gd name="T25" fmla="*/ 54 h 100"/>
              <a:gd name="T26" fmla="*/ 218 w 222"/>
              <a:gd name="T27"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chemeClr val="accent1">
              <a:lumMod val="90000"/>
              <a:lumOff val="10000"/>
            </a:schemeClr>
          </a:solidFill>
          <a:ln>
            <a:noFill/>
          </a:ln>
        </p:spPr>
        <p:txBody>
          <a:bodyPr lIns="105617" tIns="52808" rIns="105617" bIns="52808"/>
          <a:lstStyle/>
          <a:p>
            <a:endParaRPr lang="zh-CN" altLang="en-US" sz="2465" dirty="0">
              <a:cs typeface="+mn-ea"/>
              <a:sym typeface="+mn-lt"/>
            </a:endParaRPr>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6" name="矩形 15"/>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8"/>
          <p:cNvSpPr txBox="1"/>
          <p:nvPr/>
        </p:nvSpPr>
        <p:spPr>
          <a:xfrm>
            <a:off x="1056585" y="242453"/>
            <a:ext cx="3933359" cy="565150"/>
          </a:xfrm>
          <a:prstGeom prst="rect">
            <a:avLst/>
          </a:prstGeom>
          <a:noFill/>
        </p:spPr>
        <p:txBody>
          <a:bodyPr wrap="square" rtlCol="0">
            <a:spAutoFit/>
          </a:bodyPr>
          <a:lstStyle/>
          <a:p>
            <a:r>
              <a:rPr lang="zh-CN" altLang="en-US" sz="3080" b="1" dirty="0"/>
              <a:t>卷积计算</a:t>
            </a:r>
          </a:p>
        </p:txBody>
      </p:sp>
      <p:graphicFrame>
        <p:nvGraphicFramePr>
          <p:cNvPr id="5" name="表格 4"/>
          <p:cNvGraphicFramePr>
            <a:graphicFrameLocks noGrp="1"/>
          </p:cNvGraphicFramePr>
          <p:nvPr/>
        </p:nvGraphicFramePr>
        <p:xfrm>
          <a:off x="2321913" y="1376054"/>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4</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5130">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5130">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05130">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aphicFrame>
        <p:nvGraphicFramePr>
          <p:cNvPr id="6" name="表格 5"/>
          <p:cNvGraphicFramePr>
            <a:graphicFrameLocks noGrp="1"/>
          </p:cNvGraphicFramePr>
          <p:nvPr/>
        </p:nvGraphicFramePr>
        <p:xfrm>
          <a:off x="5859284" y="1956369"/>
          <a:ext cx="1470660" cy="1497330"/>
        </p:xfrm>
        <a:graphic>
          <a:graphicData uri="http://schemas.openxmlformats.org/drawingml/2006/table">
            <a:tbl>
              <a:tblPr firstRow="1" bandRow="1">
                <a:tableStyleId>{5C22544A-7EE6-4342-B048-85BDC9FD1C3A}</a:tableStyleId>
              </a:tblPr>
              <a:tblGrid>
                <a:gridCol w="490220">
                  <a:extLst>
                    <a:ext uri="{9D8B030D-6E8A-4147-A177-3AD203B41FA5}">
                      <a16:colId xmlns:a16="http://schemas.microsoft.com/office/drawing/2014/main" val="20000"/>
                    </a:ext>
                  </a:extLst>
                </a:gridCol>
                <a:gridCol w="490220">
                  <a:extLst>
                    <a:ext uri="{9D8B030D-6E8A-4147-A177-3AD203B41FA5}">
                      <a16:colId xmlns:a16="http://schemas.microsoft.com/office/drawing/2014/main" val="20001"/>
                    </a:ext>
                  </a:extLst>
                </a:gridCol>
                <a:gridCol w="490220">
                  <a:extLst>
                    <a:ext uri="{9D8B030D-6E8A-4147-A177-3AD203B41FA5}">
                      <a16:colId xmlns:a16="http://schemas.microsoft.com/office/drawing/2014/main" val="20002"/>
                    </a:ext>
                  </a:extLst>
                </a:gridCol>
              </a:tblGrid>
              <a:tr h="499110">
                <a:tc>
                  <a:txBody>
                    <a:bodyPr/>
                    <a:lstStyle/>
                    <a:p>
                      <a:pPr algn="ctr"/>
                      <a:r>
                        <a:rPr lang="en-US" altLang="zh-CN" sz="2155" b="0" kern="1200" dirty="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7" name="TextBox 6"/>
          <p:cNvSpPr txBox="1"/>
          <p:nvPr/>
        </p:nvSpPr>
        <p:spPr>
          <a:xfrm>
            <a:off x="4711684" y="5467227"/>
            <a:ext cx="9564293" cy="730250"/>
          </a:xfrm>
          <a:prstGeom prst="rect">
            <a:avLst/>
          </a:prstGeom>
          <a:noFill/>
        </p:spPr>
        <p:txBody>
          <a:bodyPr wrap="square" rtlCol="0">
            <a:spAutoFit/>
          </a:bodyPr>
          <a:lstStyle/>
          <a:p>
            <a:pPr>
              <a:lnSpc>
                <a:spcPct val="150000"/>
              </a:lnSpc>
            </a:pPr>
            <a:r>
              <a:rPr lang="en-US" altLang="zh-CN" sz="2465" dirty="0">
                <a:latin typeface="+mj-ea"/>
                <a:ea typeface="+mj-ea"/>
              </a:rPr>
              <a:t>3*</a:t>
            </a:r>
            <a:r>
              <a:rPr lang="en-US" altLang="zh-CN" sz="2465" dirty="0" err="1">
                <a:latin typeface="+mj-ea"/>
                <a:ea typeface="+mj-ea"/>
              </a:rPr>
              <a:t>3</a:t>
            </a:r>
            <a:r>
              <a:rPr lang="zh-CN" altLang="en-US" sz="2465" dirty="0">
                <a:latin typeface="+mj-ea"/>
                <a:ea typeface="+mj-ea"/>
              </a:rPr>
              <a:t>的</a:t>
            </a:r>
            <a:r>
              <a:rPr lang="zh-CN" altLang="en-US" sz="2770" b="1" dirty="0">
                <a:latin typeface="+mj-ea"/>
                <a:ea typeface="+mj-ea"/>
              </a:rPr>
              <a:t>过滤器</a:t>
            </a:r>
            <a:r>
              <a:rPr lang="zh-CN" altLang="zh-CN" sz="2465" dirty="0">
                <a:latin typeface="+mj-ea"/>
                <a:ea typeface="+mj-ea"/>
              </a:rPr>
              <a:t>或者</a:t>
            </a:r>
            <a:r>
              <a:rPr lang="zh-CN" altLang="zh-CN" sz="2770" b="1" dirty="0">
                <a:latin typeface="+mj-ea"/>
                <a:ea typeface="+mj-ea"/>
              </a:rPr>
              <a:t>卷积核</a:t>
            </a:r>
            <a:endParaRPr lang="zh-CN" altLang="en-US" sz="2770" b="1" dirty="0">
              <a:latin typeface="+mj-ea"/>
              <a:ea typeface="+mj-ea"/>
            </a:endParaRPr>
          </a:p>
        </p:txBody>
      </p:sp>
      <p:sp>
        <p:nvSpPr>
          <p:cNvPr id="8" name="Freeform 7"/>
          <p:cNvSpPr/>
          <p:nvPr/>
        </p:nvSpPr>
        <p:spPr bwMode="auto">
          <a:xfrm rot="5400000">
            <a:off x="5962148" y="4246443"/>
            <a:ext cx="1281107" cy="576987"/>
          </a:xfrm>
          <a:custGeom>
            <a:avLst/>
            <a:gdLst>
              <a:gd name="T0" fmla="*/ 218 w 222"/>
              <a:gd name="T1" fmla="*/ 47 h 100"/>
              <a:gd name="T2" fmla="*/ 168 w 222"/>
              <a:gd name="T3" fmla="*/ 21 h 100"/>
              <a:gd name="T4" fmla="*/ 162 w 222"/>
              <a:gd name="T5" fmla="*/ 25 h 100"/>
              <a:gd name="T6" fmla="*/ 162 w 222"/>
              <a:gd name="T7" fmla="*/ 34 h 100"/>
              <a:gd name="T8" fmla="*/ 133 w 222"/>
              <a:gd name="T9" fmla="*/ 34 h 100"/>
              <a:gd name="T10" fmla="*/ 126 w 222"/>
              <a:gd name="T11" fmla="*/ 0 h 100"/>
              <a:gd name="T12" fmla="*/ 0 w 222"/>
              <a:gd name="T13" fmla="*/ 44 h 100"/>
              <a:gd name="T14" fmla="*/ 121 w 222"/>
              <a:gd name="T15" fmla="*/ 100 h 100"/>
              <a:gd name="T16" fmla="*/ 131 w 222"/>
              <a:gd name="T17" fmla="*/ 64 h 100"/>
              <a:gd name="T18" fmla="*/ 161 w 222"/>
              <a:gd name="T19" fmla="*/ 65 h 100"/>
              <a:gd name="T20" fmla="*/ 161 w 222"/>
              <a:gd name="T21" fmla="*/ 74 h 100"/>
              <a:gd name="T22" fmla="*/ 167 w 222"/>
              <a:gd name="T23" fmla="*/ 78 h 100"/>
              <a:gd name="T24" fmla="*/ 218 w 222"/>
              <a:gd name="T25" fmla="*/ 54 h 100"/>
              <a:gd name="T26" fmla="*/ 218 w 222"/>
              <a:gd name="T27"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chemeClr val="accent1">
              <a:lumMod val="90000"/>
              <a:lumOff val="10000"/>
            </a:schemeClr>
          </a:solidFill>
          <a:ln>
            <a:noFill/>
          </a:ln>
        </p:spPr>
        <p:txBody>
          <a:bodyPr lIns="105617" tIns="52808" rIns="105617" bIns="52808"/>
          <a:lstStyle/>
          <a:p>
            <a:endParaRPr lang="zh-CN" altLang="en-US" sz="2465" dirty="0">
              <a:cs typeface="+mn-ea"/>
              <a:sym typeface="+mn-lt"/>
            </a:endParaRPr>
          </a:p>
        </p:txBody>
      </p:sp>
      <p:sp>
        <p:nvSpPr>
          <p:cNvPr id="12" name="矩形 11"/>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zh-CN" altLang="en-US" sz="3080" b="1" dirty="0"/>
              <a:t>卷积计算</a:t>
            </a:r>
          </a:p>
        </p:txBody>
      </p:sp>
      <p:graphicFrame>
        <p:nvGraphicFramePr>
          <p:cNvPr id="4" name="表格 3"/>
          <p:cNvGraphicFramePr>
            <a:graphicFrameLocks noGrp="1"/>
          </p:cNvGraphicFramePr>
          <p:nvPr/>
        </p:nvGraphicFramePr>
        <p:xfrm>
          <a:off x="2321913" y="1376054"/>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4</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5130">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5130">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05130">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8</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5" name="乘号 4"/>
          <p:cNvSpPr/>
          <p:nvPr/>
        </p:nvSpPr>
        <p:spPr>
          <a:xfrm>
            <a:off x="5119956" y="2164469"/>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6" name="乘号 5"/>
          <p:cNvSpPr/>
          <p:nvPr/>
        </p:nvSpPr>
        <p:spPr>
          <a:xfrm>
            <a:off x="7775492" y="2220998"/>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graphicFrame>
        <p:nvGraphicFramePr>
          <p:cNvPr id="7" name="表格 6"/>
          <p:cNvGraphicFramePr>
            <a:graphicFrameLocks noGrp="1"/>
          </p:cNvGraphicFramePr>
          <p:nvPr/>
        </p:nvGraphicFramePr>
        <p:xfrm>
          <a:off x="5859284" y="1955391"/>
          <a:ext cx="1470660" cy="1497330"/>
        </p:xfrm>
        <a:graphic>
          <a:graphicData uri="http://schemas.openxmlformats.org/drawingml/2006/table">
            <a:tbl>
              <a:tblPr firstRow="1" bandRow="1">
                <a:tableStyleId>{5C22544A-7EE6-4342-B048-85BDC9FD1C3A}</a:tableStyleId>
              </a:tblPr>
              <a:tblGrid>
                <a:gridCol w="490220">
                  <a:extLst>
                    <a:ext uri="{9D8B030D-6E8A-4147-A177-3AD203B41FA5}">
                      <a16:colId xmlns:a16="http://schemas.microsoft.com/office/drawing/2014/main" val="20000"/>
                    </a:ext>
                  </a:extLst>
                </a:gridCol>
                <a:gridCol w="490220">
                  <a:extLst>
                    <a:ext uri="{9D8B030D-6E8A-4147-A177-3AD203B41FA5}">
                      <a16:colId xmlns:a16="http://schemas.microsoft.com/office/drawing/2014/main" val="20001"/>
                    </a:ext>
                  </a:extLst>
                </a:gridCol>
                <a:gridCol w="490220">
                  <a:extLst>
                    <a:ext uri="{9D8B030D-6E8A-4147-A177-3AD203B41FA5}">
                      <a16:colId xmlns:a16="http://schemas.microsoft.com/office/drawing/2014/main" val="20002"/>
                    </a:ext>
                  </a:extLst>
                </a:gridCol>
              </a:tblGrid>
              <a:tr h="499110">
                <a:tc>
                  <a:txBody>
                    <a:bodyPr/>
                    <a:lstStyle/>
                    <a:p>
                      <a:pPr algn="ctr"/>
                      <a:r>
                        <a:rPr lang="en-US" altLang="zh-CN" sz="2155" b="0" kern="1200" dirty="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a:solidFill>
                            <a:schemeClr val="tx1"/>
                          </a:solidFill>
                          <a:latin typeface="+mn-lt"/>
                          <a:ea typeface="+mn-ea"/>
                          <a:cs typeface="+mn-cs"/>
                        </a:rPr>
                        <a:t>0</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155" b="0" kern="1200" dirty="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4" name="矩形 13"/>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6" name="矩形 15"/>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zh-CN" altLang="en-US" sz="3080" b="1" dirty="0"/>
              <a:t>卷积计算</a:t>
            </a:r>
          </a:p>
        </p:txBody>
      </p:sp>
      <p:graphicFrame>
        <p:nvGraphicFramePr>
          <p:cNvPr id="24" name="表格 23"/>
          <p:cNvGraphicFramePr>
            <a:graphicFrameLocks noGrp="1"/>
          </p:cNvGraphicFramePr>
          <p:nvPr/>
        </p:nvGraphicFramePr>
        <p:xfrm>
          <a:off x="2321639" y="1376106"/>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5130">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9</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5130">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05130">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25" name="乘号 24"/>
          <p:cNvSpPr/>
          <p:nvPr/>
        </p:nvSpPr>
        <p:spPr>
          <a:xfrm>
            <a:off x="5119537" y="2164329"/>
            <a:ext cx="452788"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26" name="乘号 25"/>
          <p:cNvSpPr/>
          <p:nvPr/>
        </p:nvSpPr>
        <p:spPr>
          <a:xfrm>
            <a:off x="7775634" y="2221050"/>
            <a:ext cx="452788"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graphicFrame>
        <p:nvGraphicFramePr>
          <p:cNvPr id="27" name="表格 26"/>
          <p:cNvGraphicFramePr>
            <a:graphicFrameLocks noGrp="1"/>
          </p:cNvGraphicFramePr>
          <p:nvPr/>
        </p:nvGraphicFramePr>
        <p:xfrm>
          <a:off x="8674364" y="1633306"/>
          <a:ext cx="2044700" cy="2019935"/>
        </p:xfrm>
        <a:graphic>
          <a:graphicData uri="http://schemas.openxmlformats.org/drawingml/2006/table">
            <a:tbl>
              <a:tblPr firstRow="1" bandRow="1">
                <a:tableStyleId>{2D5ABB26-0587-4C30-8999-92F81FD0307C}</a:tableStyleId>
              </a:tblPr>
              <a:tblGrid>
                <a:gridCol w="511175">
                  <a:extLst>
                    <a:ext uri="{9D8B030D-6E8A-4147-A177-3AD203B41FA5}">
                      <a16:colId xmlns:a16="http://schemas.microsoft.com/office/drawing/2014/main" val="20000"/>
                    </a:ext>
                  </a:extLst>
                </a:gridCol>
                <a:gridCol w="511175">
                  <a:extLst>
                    <a:ext uri="{9D8B030D-6E8A-4147-A177-3AD203B41FA5}">
                      <a16:colId xmlns:a16="http://schemas.microsoft.com/office/drawing/2014/main" val="20001"/>
                    </a:ext>
                  </a:extLst>
                </a:gridCol>
                <a:gridCol w="511175">
                  <a:extLst>
                    <a:ext uri="{9D8B030D-6E8A-4147-A177-3AD203B41FA5}">
                      <a16:colId xmlns:a16="http://schemas.microsoft.com/office/drawing/2014/main" val="20002"/>
                    </a:ext>
                  </a:extLst>
                </a:gridCol>
                <a:gridCol w="511175">
                  <a:extLst>
                    <a:ext uri="{9D8B030D-6E8A-4147-A177-3AD203B41FA5}">
                      <a16:colId xmlns:a16="http://schemas.microsoft.com/office/drawing/2014/main" val="20003"/>
                    </a:ext>
                  </a:extLst>
                </a:gridCol>
              </a:tblGrid>
              <a:tr h="727710">
                <a:tc>
                  <a:txBody>
                    <a:bodyPr/>
                    <a:lstStyle/>
                    <a:p>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1165">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8" name="直接连接符 27"/>
          <p:cNvCxnSpPr/>
          <p:nvPr/>
        </p:nvCxnSpPr>
        <p:spPr>
          <a:xfrm>
            <a:off x="2321913" y="1376054"/>
            <a:ext cx="3536246" cy="577965"/>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29" name="直接连接符 28"/>
          <p:cNvCxnSpPr/>
          <p:nvPr/>
        </p:nvCxnSpPr>
        <p:spPr>
          <a:xfrm>
            <a:off x="3577595" y="1376054"/>
            <a:ext cx="3751394" cy="577965"/>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30" name="直接连接符 29"/>
          <p:cNvCxnSpPr/>
          <p:nvPr/>
        </p:nvCxnSpPr>
        <p:spPr>
          <a:xfrm>
            <a:off x="2321913" y="2639154"/>
            <a:ext cx="3536246" cy="811694"/>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31" name="直接连接符 30"/>
          <p:cNvCxnSpPr/>
          <p:nvPr/>
        </p:nvCxnSpPr>
        <p:spPr>
          <a:xfrm>
            <a:off x="3565855" y="2637488"/>
            <a:ext cx="3763129" cy="813649"/>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graphicFrame>
        <p:nvGraphicFramePr>
          <p:cNvPr id="32" name="表格 31"/>
          <p:cNvGraphicFramePr>
            <a:graphicFrameLocks noGrp="1"/>
          </p:cNvGraphicFramePr>
          <p:nvPr/>
        </p:nvGraphicFramePr>
        <p:xfrm>
          <a:off x="5858863" y="1955049"/>
          <a:ext cx="1470660" cy="1497330"/>
        </p:xfrm>
        <a:graphic>
          <a:graphicData uri="http://schemas.openxmlformats.org/drawingml/2006/table">
            <a:tbl>
              <a:tblPr firstRow="1" bandRow="1">
                <a:tableStyleId>{5C22544A-7EE6-4342-B048-85BDC9FD1C3A}</a:tableStyleId>
              </a:tblPr>
              <a:tblGrid>
                <a:gridCol w="490220">
                  <a:extLst>
                    <a:ext uri="{9D8B030D-6E8A-4147-A177-3AD203B41FA5}">
                      <a16:colId xmlns:a16="http://schemas.microsoft.com/office/drawing/2014/main" val="20000"/>
                    </a:ext>
                  </a:extLst>
                </a:gridCol>
                <a:gridCol w="490220">
                  <a:extLst>
                    <a:ext uri="{9D8B030D-6E8A-4147-A177-3AD203B41FA5}">
                      <a16:colId xmlns:a16="http://schemas.microsoft.com/office/drawing/2014/main" val="20001"/>
                    </a:ext>
                  </a:extLst>
                </a:gridCol>
                <a:gridCol w="490220">
                  <a:extLst>
                    <a:ext uri="{9D8B030D-6E8A-4147-A177-3AD203B41FA5}">
                      <a16:colId xmlns:a16="http://schemas.microsoft.com/office/drawing/2014/main" val="20002"/>
                    </a:ext>
                  </a:extLst>
                </a:gridCol>
              </a:tblGrid>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dirty="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42" name="TextBox 41"/>
          <p:cNvSpPr txBox="1"/>
          <p:nvPr/>
        </p:nvSpPr>
        <p:spPr>
          <a:xfrm>
            <a:off x="2464419" y="5457067"/>
            <a:ext cx="9564293" cy="470535"/>
          </a:xfrm>
          <a:prstGeom prst="rect">
            <a:avLst/>
          </a:prstGeom>
          <a:noFill/>
        </p:spPr>
        <p:txBody>
          <a:bodyPr wrap="square" rtlCol="0">
            <a:spAutoFit/>
          </a:bodyPr>
          <a:lstStyle/>
          <a:p>
            <a:r>
              <a:rPr lang="en-US" altLang="zh-CN" sz="2465" dirty="0">
                <a:latin typeface="+mj-ea"/>
                <a:ea typeface="+mj-ea"/>
              </a:rPr>
              <a:t>3*1+0*0+1*</a:t>
            </a:r>
            <a:r>
              <a:rPr lang="zh-CN" altLang="en-US" sz="2465" dirty="0">
                <a:latin typeface="+mj-ea"/>
                <a:ea typeface="+mj-ea"/>
              </a:rPr>
              <a:t>（</a:t>
            </a:r>
            <a:r>
              <a:rPr lang="en-US" altLang="zh-CN" sz="2465" dirty="0">
                <a:latin typeface="+mj-ea"/>
                <a:ea typeface="+mj-ea"/>
              </a:rPr>
              <a:t>-1</a:t>
            </a:r>
            <a:r>
              <a:rPr lang="zh-CN" altLang="en-US" sz="2465" dirty="0">
                <a:latin typeface="+mj-ea"/>
                <a:ea typeface="+mj-ea"/>
              </a:rPr>
              <a:t>）</a:t>
            </a:r>
            <a:r>
              <a:rPr lang="en-US" altLang="zh-CN" sz="2465" dirty="0">
                <a:latin typeface="+mj-ea"/>
                <a:ea typeface="+mj-ea"/>
              </a:rPr>
              <a:t>+1*1+5*0+8*</a:t>
            </a:r>
            <a:r>
              <a:rPr lang="zh-CN" altLang="en-US" sz="2465" dirty="0">
                <a:latin typeface="+mj-ea"/>
                <a:ea typeface="+mj-ea"/>
              </a:rPr>
              <a:t>（</a:t>
            </a:r>
            <a:r>
              <a:rPr lang="en-US" altLang="zh-CN" sz="2465" dirty="0">
                <a:latin typeface="+mj-ea"/>
                <a:ea typeface="+mj-ea"/>
              </a:rPr>
              <a:t>-1</a:t>
            </a:r>
            <a:r>
              <a:rPr lang="zh-CN" altLang="en-US" sz="2465" dirty="0">
                <a:latin typeface="+mj-ea"/>
                <a:ea typeface="+mj-ea"/>
              </a:rPr>
              <a:t>）</a:t>
            </a:r>
            <a:r>
              <a:rPr lang="en-US" altLang="zh-CN" sz="2465" dirty="0">
                <a:latin typeface="+mj-ea"/>
                <a:ea typeface="+mj-ea"/>
              </a:rPr>
              <a:t>+2*1+7*0+2*</a:t>
            </a:r>
            <a:r>
              <a:rPr lang="zh-CN" altLang="en-US" sz="2465" dirty="0">
                <a:latin typeface="+mj-ea"/>
                <a:ea typeface="+mj-ea"/>
              </a:rPr>
              <a:t>（</a:t>
            </a:r>
            <a:r>
              <a:rPr lang="en-US" altLang="zh-CN" sz="2465" dirty="0">
                <a:latin typeface="+mj-ea"/>
                <a:ea typeface="+mj-ea"/>
              </a:rPr>
              <a:t>-1</a:t>
            </a:r>
            <a:r>
              <a:rPr lang="zh-CN" altLang="en-US" sz="2465" dirty="0">
                <a:latin typeface="+mj-ea"/>
                <a:ea typeface="+mj-ea"/>
              </a:rPr>
              <a:t>）</a:t>
            </a:r>
            <a:r>
              <a:rPr lang="en-US" altLang="zh-CN" sz="2465" dirty="0">
                <a:latin typeface="+mj-ea"/>
                <a:ea typeface="+mj-ea"/>
              </a:rPr>
              <a:t>=-5</a:t>
            </a:r>
            <a:endParaRPr lang="zh-CN" altLang="en-US" sz="2465" dirty="0">
              <a:latin typeface="+mj-ea"/>
              <a:ea typeface="+mj-ea"/>
            </a:endParaRPr>
          </a:p>
        </p:txBody>
      </p:sp>
      <p:sp>
        <p:nvSpPr>
          <p:cNvPr id="43" name="Freeform 7"/>
          <p:cNvSpPr/>
          <p:nvPr/>
        </p:nvSpPr>
        <p:spPr bwMode="auto">
          <a:xfrm rot="5400000">
            <a:off x="4730316" y="4269843"/>
            <a:ext cx="1281107" cy="576987"/>
          </a:xfrm>
          <a:custGeom>
            <a:avLst/>
            <a:gdLst>
              <a:gd name="T0" fmla="*/ 218 w 222"/>
              <a:gd name="T1" fmla="*/ 47 h 100"/>
              <a:gd name="T2" fmla="*/ 168 w 222"/>
              <a:gd name="T3" fmla="*/ 21 h 100"/>
              <a:gd name="T4" fmla="*/ 162 w 222"/>
              <a:gd name="T5" fmla="*/ 25 h 100"/>
              <a:gd name="T6" fmla="*/ 162 w 222"/>
              <a:gd name="T7" fmla="*/ 34 h 100"/>
              <a:gd name="T8" fmla="*/ 133 w 222"/>
              <a:gd name="T9" fmla="*/ 34 h 100"/>
              <a:gd name="T10" fmla="*/ 126 w 222"/>
              <a:gd name="T11" fmla="*/ 0 h 100"/>
              <a:gd name="T12" fmla="*/ 0 w 222"/>
              <a:gd name="T13" fmla="*/ 44 h 100"/>
              <a:gd name="T14" fmla="*/ 121 w 222"/>
              <a:gd name="T15" fmla="*/ 100 h 100"/>
              <a:gd name="T16" fmla="*/ 131 w 222"/>
              <a:gd name="T17" fmla="*/ 64 h 100"/>
              <a:gd name="T18" fmla="*/ 161 w 222"/>
              <a:gd name="T19" fmla="*/ 65 h 100"/>
              <a:gd name="T20" fmla="*/ 161 w 222"/>
              <a:gd name="T21" fmla="*/ 74 h 100"/>
              <a:gd name="T22" fmla="*/ 167 w 222"/>
              <a:gd name="T23" fmla="*/ 78 h 100"/>
              <a:gd name="T24" fmla="*/ 218 w 222"/>
              <a:gd name="T25" fmla="*/ 54 h 100"/>
              <a:gd name="T26" fmla="*/ 218 w 222"/>
              <a:gd name="T27"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chemeClr val="accent1">
              <a:lumMod val="90000"/>
              <a:lumOff val="10000"/>
            </a:schemeClr>
          </a:solidFill>
          <a:ln>
            <a:noFill/>
          </a:ln>
        </p:spPr>
        <p:txBody>
          <a:bodyPr lIns="105617" tIns="52808" rIns="105617" bIns="52808"/>
          <a:lstStyle/>
          <a:p>
            <a:endParaRPr lang="zh-CN" altLang="en-US" sz="2465" dirty="0">
              <a:cs typeface="+mn-ea"/>
              <a:sym typeface="+mn-lt"/>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8"/>
          <p:cNvSpPr txBox="1"/>
          <p:nvPr/>
        </p:nvSpPr>
        <p:spPr>
          <a:xfrm>
            <a:off x="1056585" y="242453"/>
            <a:ext cx="3933359" cy="565150"/>
          </a:xfrm>
          <a:prstGeom prst="rect">
            <a:avLst/>
          </a:prstGeom>
          <a:noFill/>
        </p:spPr>
        <p:txBody>
          <a:bodyPr wrap="square" rtlCol="0">
            <a:spAutoFit/>
          </a:bodyPr>
          <a:lstStyle/>
          <a:p>
            <a:r>
              <a:rPr lang="zh-CN" altLang="en-US" sz="3080" b="1" dirty="0"/>
              <a:t>卷积计算</a:t>
            </a:r>
          </a:p>
        </p:txBody>
      </p:sp>
      <p:graphicFrame>
        <p:nvGraphicFramePr>
          <p:cNvPr id="24" name="表格 23"/>
          <p:cNvGraphicFramePr>
            <a:graphicFrameLocks noGrp="1"/>
          </p:cNvGraphicFramePr>
          <p:nvPr/>
        </p:nvGraphicFramePr>
        <p:xfrm>
          <a:off x="2321913" y="1376054"/>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5130">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9</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5130">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05130">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25" name="乘号 24"/>
          <p:cNvSpPr/>
          <p:nvPr/>
        </p:nvSpPr>
        <p:spPr>
          <a:xfrm>
            <a:off x="5119956" y="2164469"/>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26" name="乘号 25"/>
          <p:cNvSpPr/>
          <p:nvPr/>
        </p:nvSpPr>
        <p:spPr>
          <a:xfrm>
            <a:off x="7775492" y="2220998"/>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graphicFrame>
        <p:nvGraphicFramePr>
          <p:cNvPr id="27" name="表格 26"/>
          <p:cNvGraphicFramePr>
            <a:graphicFrameLocks noGrp="1"/>
          </p:cNvGraphicFramePr>
          <p:nvPr/>
        </p:nvGraphicFramePr>
        <p:xfrm>
          <a:off x="8674084" y="1633252"/>
          <a:ext cx="2044700" cy="2019935"/>
        </p:xfrm>
        <a:graphic>
          <a:graphicData uri="http://schemas.openxmlformats.org/drawingml/2006/table">
            <a:tbl>
              <a:tblPr firstRow="1" bandRow="1">
                <a:tableStyleId>{2D5ABB26-0587-4C30-8999-92F81FD0307C}</a:tableStyleId>
              </a:tblPr>
              <a:tblGrid>
                <a:gridCol w="511175">
                  <a:extLst>
                    <a:ext uri="{9D8B030D-6E8A-4147-A177-3AD203B41FA5}">
                      <a16:colId xmlns:a16="http://schemas.microsoft.com/office/drawing/2014/main" val="20000"/>
                    </a:ext>
                  </a:extLst>
                </a:gridCol>
                <a:gridCol w="511175">
                  <a:extLst>
                    <a:ext uri="{9D8B030D-6E8A-4147-A177-3AD203B41FA5}">
                      <a16:colId xmlns:a16="http://schemas.microsoft.com/office/drawing/2014/main" val="20001"/>
                    </a:ext>
                  </a:extLst>
                </a:gridCol>
                <a:gridCol w="511175">
                  <a:extLst>
                    <a:ext uri="{9D8B030D-6E8A-4147-A177-3AD203B41FA5}">
                      <a16:colId xmlns:a16="http://schemas.microsoft.com/office/drawing/2014/main" val="20002"/>
                    </a:ext>
                  </a:extLst>
                </a:gridCol>
                <a:gridCol w="511175">
                  <a:extLst>
                    <a:ext uri="{9D8B030D-6E8A-4147-A177-3AD203B41FA5}">
                      <a16:colId xmlns:a16="http://schemas.microsoft.com/office/drawing/2014/main" val="20003"/>
                    </a:ext>
                  </a:extLst>
                </a:gridCol>
              </a:tblGrid>
              <a:tr h="727710">
                <a:tc>
                  <a:txBody>
                    <a:bodyPr/>
                    <a:lstStyle/>
                    <a:p>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1165">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28" name="直接连接符 27"/>
          <p:cNvCxnSpPr/>
          <p:nvPr/>
        </p:nvCxnSpPr>
        <p:spPr>
          <a:xfrm>
            <a:off x="2321913" y="1376054"/>
            <a:ext cx="3537370" cy="579337"/>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29" name="直接连接符 28"/>
          <p:cNvCxnSpPr/>
          <p:nvPr/>
        </p:nvCxnSpPr>
        <p:spPr>
          <a:xfrm>
            <a:off x="3577595" y="1376054"/>
            <a:ext cx="3751954" cy="579337"/>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30" name="直接连接符 29"/>
          <p:cNvCxnSpPr/>
          <p:nvPr/>
        </p:nvCxnSpPr>
        <p:spPr>
          <a:xfrm>
            <a:off x="2321913" y="2639154"/>
            <a:ext cx="3537370" cy="813101"/>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31" name="直接连接符 30"/>
          <p:cNvCxnSpPr/>
          <p:nvPr/>
        </p:nvCxnSpPr>
        <p:spPr>
          <a:xfrm>
            <a:off x="3565855" y="2637488"/>
            <a:ext cx="3763694" cy="81476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graphicFrame>
        <p:nvGraphicFramePr>
          <p:cNvPr id="32" name="表格 31"/>
          <p:cNvGraphicFramePr>
            <a:graphicFrameLocks noGrp="1"/>
          </p:cNvGraphicFramePr>
          <p:nvPr/>
        </p:nvGraphicFramePr>
        <p:xfrm>
          <a:off x="5859284" y="1955391"/>
          <a:ext cx="1470660" cy="1497330"/>
        </p:xfrm>
        <a:graphic>
          <a:graphicData uri="http://schemas.openxmlformats.org/drawingml/2006/table">
            <a:tbl>
              <a:tblPr firstRow="1" bandRow="1">
                <a:tableStyleId>{5C22544A-7EE6-4342-B048-85BDC9FD1C3A}</a:tableStyleId>
              </a:tblPr>
              <a:tblGrid>
                <a:gridCol w="490220">
                  <a:extLst>
                    <a:ext uri="{9D8B030D-6E8A-4147-A177-3AD203B41FA5}">
                      <a16:colId xmlns:a16="http://schemas.microsoft.com/office/drawing/2014/main" val="20000"/>
                    </a:ext>
                  </a:extLst>
                </a:gridCol>
                <a:gridCol w="490220">
                  <a:extLst>
                    <a:ext uri="{9D8B030D-6E8A-4147-A177-3AD203B41FA5}">
                      <a16:colId xmlns:a16="http://schemas.microsoft.com/office/drawing/2014/main" val="20001"/>
                    </a:ext>
                  </a:extLst>
                </a:gridCol>
                <a:gridCol w="490220">
                  <a:extLst>
                    <a:ext uri="{9D8B030D-6E8A-4147-A177-3AD203B41FA5}">
                      <a16:colId xmlns:a16="http://schemas.microsoft.com/office/drawing/2014/main" val="20002"/>
                    </a:ext>
                  </a:extLst>
                </a:gridCol>
              </a:tblGrid>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2155" b="0" kern="1200" dirty="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33" name="表格 32"/>
          <p:cNvGraphicFramePr>
            <a:graphicFrameLocks noGrp="1"/>
          </p:cNvGraphicFramePr>
          <p:nvPr/>
        </p:nvGraphicFramePr>
        <p:xfrm>
          <a:off x="2321912" y="4515877"/>
          <a:ext cx="2510790" cy="2430780"/>
        </p:xfrm>
        <a:graphic>
          <a:graphicData uri="http://schemas.openxmlformats.org/drawingml/2006/table">
            <a:tbl>
              <a:tblPr firstRow="1" bandRow="1">
                <a:tableStyleId>{2D5ABB26-0587-4C30-8999-92F81FD0307C}</a:tableStyleId>
              </a:tblPr>
              <a:tblGrid>
                <a:gridCol w="418465">
                  <a:extLst>
                    <a:ext uri="{9D8B030D-6E8A-4147-A177-3AD203B41FA5}">
                      <a16:colId xmlns:a16="http://schemas.microsoft.com/office/drawing/2014/main" val="20000"/>
                    </a:ext>
                  </a:extLst>
                </a:gridCol>
                <a:gridCol w="418465">
                  <a:extLst>
                    <a:ext uri="{9D8B030D-6E8A-4147-A177-3AD203B41FA5}">
                      <a16:colId xmlns:a16="http://schemas.microsoft.com/office/drawing/2014/main" val="20001"/>
                    </a:ext>
                  </a:extLst>
                </a:gridCol>
                <a:gridCol w="418465">
                  <a:extLst>
                    <a:ext uri="{9D8B030D-6E8A-4147-A177-3AD203B41FA5}">
                      <a16:colId xmlns:a16="http://schemas.microsoft.com/office/drawing/2014/main" val="20002"/>
                    </a:ext>
                  </a:extLst>
                </a:gridCol>
                <a:gridCol w="418465">
                  <a:extLst>
                    <a:ext uri="{9D8B030D-6E8A-4147-A177-3AD203B41FA5}">
                      <a16:colId xmlns:a16="http://schemas.microsoft.com/office/drawing/2014/main" val="20003"/>
                    </a:ext>
                  </a:extLst>
                </a:gridCol>
                <a:gridCol w="418465">
                  <a:extLst>
                    <a:ext uri="{9D8B030D-6E8A-4147-A177-3AD203B41FA5}">
                      <a16:colId xmlns:a16="http://schemas.microsoft.com/office/drawing/2014/main" val="20004"/>
                    </a:ext>
                  </a:extLst>
                </a:gridCol>
                <a:gridCol w="418465">
                  <a:extLst>
                    <a:ext uri="{9D8B030D-6E8A-4147-A177-3AD203B41FA5}">
                      <a16:colId xmlns:a16="http://schemas.microsoft.com/office/drawing/2014/main" val="20005"/>
                    </a:ext>
                  </a:extLst>
                </a:gridCol>
              </a:tblGrid>
              <a:tr h="405130">
                <a:tc>
                  <a:txBody>
                    <a:bodyPr/>
                    <a:lstStyle/>
                    <a:p>
                      <a:pPr algn="ctr"/>
                      <a:r>
                        <a:rPr lang="en-US" altLang="zh-CN" sz="1540" dirty="0"/>
                        <a:t>3</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0</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5130">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1</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5130">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dirty="0"/>
                        <a:t>5</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5130">
                <a:tc>
                  <a:txBody>
                    <a:bodyPr/>
                    <a:lstStyle/>
                    <a:p>
                      <a:pPr algn="ctr"/>
                      <a:r>
                        <a:rPr lang="en-US" altLang="zh-CN" sz="1540"/>
                        <a:t>0</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7</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5130">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1</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6</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8</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5130">
                <a:tc>
                  <a:txBody>
                    <a:bodyPr/>
                    <a:lstStyle/>
                    <a:p>
                      <a:pPr algn="ctr"/>
                      <a:r>
                        <a:rPr lang="en-US" altLang="zh-CN" sz="1540" dirty="0"/>
                        <a:t>2</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2</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a:t>3</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540" dirty="0"/>
                        <a:t>9</a:t>
                      </a:r>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34" name="表格 33"/>
          <p:cNvGraphicFramePr>
            <a:graphicFrameLocks noGrp="1"/>
          </p:cNvGraphicFramePr>
          <p:nvPr/>
        </p:nvGraphicFramePr>
        <p:xfrm>
          <a:off x="8674084" y="4773074"/>
          <a:ext cx="2044700" cy="2019935"/>
        </p:xfrm>
        <a:graphic>
          <a:graphicData uri="http://schemas.openxmlformats.org/drawingml/2006/table">
            <a:tbl>
              <a:tblPr firstRow="1" bandRow="1">
                <a:tableStyleId>{2D5ABB26-0587-4C30-8999-92F81FD0307C}</a:tableStyleId>
              </a:tblPr>
              <a:tblGrid>
                <a:gridCol w="511175">
                  <a:extLst>
                    <a:ext uri="{9D8B030D-6E8A-4147-A177-3AD203B41FA5}">
                      <a16:colId xmlns:a16="http://schemas.microsoft.com/office/drawing/2014/main" val="20000"/>
                    </a:ext>
                  </a:extLst>
                </a:gridCol>
                <a:gridCol w="511175">
                  <a:extLst>
                    <a:ext uri="{9D8B030D-6E8A-4147-A177-3AD203B41FA5}">
                      <a16:colId xmlns:a16="http://schemas.microsoft.com/office/drawing/2014/main" val="20001"/>
                    </a:ext>
                  </a:extLst>
                </a:gridCol>
                <a:gridCol w="511175">
                  <a:extLst>
                    <a:ext uri="{9D8B030D-6E8A-4147-A177-3AD203B41FA5}">
                      <a16:colId xmlns:a16="http://schemas.microsoft.com/office/drawing/2014/main" val="20002"/>
                    </a:ext>
                  </a:extLst>
                </a:gridCol>
                <a:gridCol w="511175">
                  <a:extLst>
                    <a:ext uri="{9D8B030D-6E8A-4147-A177-3AD203B41FA5}">
                      <a16:colId xmlns:a16="http://schemas.microsoft.com/office/drawing/2014/main" val="20003"/>
                    </a:ext>
                  </a:extLst>
                </a:gridCol>
              </a:tblGrid>
              <a:tr h="727710">
                <a:tc>
                  <a:txBody>
                    <a:bodyPr/>
                    <a:lstStyle/>
                    <a:p>
                      <a:r>
                        <a:rPr lang="en-US" altLang="zh-CN" sz="1540"/>
                        <a:t>-5</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altLang="zh-CN" sz="1540"/>
                        <a:t>-4</a:t>
                      </a:r>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1165">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0530">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540" dirty="0"/>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cxnSp>
        <p:nvCxnSpPr>
          <p:cNvPr id="35" name="直接连接符 34"/>
          <p:cNvCxnSpPr/>
          <p:nvPr/>
        </p:nvCxnSpPr>
        <p:spPr>
          <a:xfrm>
            <a:off x="2736007" y="4515877"/>
            <a:ext cx="3123275" cy="579337"/>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6" name="直接连接符 35"/>
          <p:cNvCxnSpPr/>
          <p:nvPr/>
        </p:nvCxnSpPr>
        <p:spPr>
          <a:xfrm>
            <a:off x="4003423" y="4515877"/>
            <a:ext cx="3326125" cy="579337"/>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7" name="直接连接符 36"/>
          <p:cNvCxnSpPr/>
          <p:nvPr/>
        </p:nvCxnSpPr>
        <p:spPr>
          <a:xfrm>
            <a:off x="2736007" y="5778977"/>
            <a:ext cx="3123275" cy="813101"/>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cxnSp>
        <p:nvCxnSpPr>
          <p:cNvPr id="38" name="直接连接符 37"/>
          <p:cNvCxnSpPr/>
          <p:nvPr/>
        </p:nvCxnSpPr>
        <p:spPr>
          <a:xfrm>
            <a:off x="4003424" y="5778977"/>
            <a:ext cx="3326123" cy="813101"/>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graphicFrame>
        <p:nvGraphicFramePr>
          <p:cNvPr id="39" name="表格 38"/>
          <p:cNvGraphicFramePr>
            <a:graphicFrameLocks noGrp="1"/>
          </p:cNvGraphicFramePr>
          <p:nvPr/>
        </p:nvGraphicFramePr>
        <p:xfrm>
          <a:off x="5859282" y="5095214"/>
          <a:ext cx="1470660" cy="1497330"/>
        </p:xfrm>
        <a:graphic>
          <a:graphicData uri="http://schemas.openxmlformats.org/drawingml/2006/table">
            <a:tbl>
              <a:tblPr firstRow="1" bandRow="1">
                <a:tableStyleId>{5C22544A-7EE6-4342-B048-85BDC9FD1C3A}</a:tableStyleId>
              </a:tblPr>
              <a:tblGrid>
                <a:gridCol w="490220">
                  <a:extLst>
                    <a:ext uri="{9D8B030D-6E8A-4147-A177-3AD203B41FA5}">
                      <a16:colId xmlns:a16="http://schemas.microsoft.com/office/drawing/2014/main" val="20000"/>
                    </a:ext>
                  </a:extLst>
                </a:gridCol>
                <a:gridCol w="490220">
                  <a:extLst>
                    <a:ext uri="{9D8B030D-6E8A-4147-A177-3AD203B41FA5}">
                      <a16:colId xmlns:a16="http://schemas.microsoft.com/office/drawing/2014/main" val="20001"/>
                    </a:ext>
                  </a:extLst>
                </a:gridCol>
                <a:gridCol w="490220">
                  <a:extLst>
                    <a:ext uri="{9D8B030D-6E8A-4147-A177-3AD203B41FA5}">
                      <a16:colId xmlns:a16="http://schemas.microsoft.com/office/drawing/2014/main" val="20002"/>
                    </a:ext>
                  </a:extLst>
                </a:gridCol>
              </a:tblGrid>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1"/>
                  </a:ext>
                </a:extLst>
              </a:tr>
              <a:tr h="499110">
                <a:tc>
                  <a:txBody>
                    <a:bodyPr/>
                    <a:lstStyle/>
                    <a:p>
                      <a:pPr algn="ctr"/>
                      <a:r>
                        <a:rPr lang="en-US" altLang="zh-CN" sz="2155" b="0" kern="1200">
                          <a:solidFill>
                            <a:schemeClr val="tx1"/>
                          </a:solidFill>
                          <a:latin typeface="+mn-lt"/>
                          <a:ea typeface="+mn-ea"/>
                          <a:cs typeface="+mn-cs"/>
                        </a:rPr>
                        <a:t>1</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a:solidFill>
                            <a:schemeClr val="tx1"/>
                          </a:solidFill>
                          <a:latin typeface="+mn-lt"/>
                          <a:ea typeface="+mn-ea"/>
                          <a:cs typeface="+mn-cs"/>
                        </a:rPr>
                        <a:t>0</a:t>
                      </a:r>
                      <a:endParaRPr lang="zh-CN" altLang="en-US" sz="2155" b="0" kern="120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CN" sz="2155" b="0" kern="1200" dirty="0">
                          <a:solidFill>
                            <a:schemeClr val="tx1"/>
                          </a:solidFill>
                          <a:latin typeface="+mn-lt"/>
                          <a:ea typeface="+mn-ea"/>
                          <a:cs typeface="+mn-cs"/>
                        </a:rPr>
                        <a:t>-1</a:t>
                      </a:r>
                      <a:endParaRPr lang="zh-CN" altLang="en-US" sz="2155" b="0" kern="1200" dirty="0">
                        <a:solidFill>
                          <a:schemeClr val="tx1"/>
                        </a:solidFill>
                        <a:latin typeface="+mn-lt"/>
                        <a:ea typeface="+mn-ea"/>
                        <a:cs typeface="+mn-cs"/>
                      </a:endParaRPr>
                    </a:p>
                  </a:txBody>
                  <a:tcPr marL="105617" marR="105617" marT="52808" marB="528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bl>
          </a:graphicData>
        </a:graphic>
      </p:graphicFrame>
      <p:sp>
        <p:nvSpPr>
          <p:cNvPr id="40" name="乘号 39"/>
          <p:cNvSpPr/>
          <p:nvPr/>
        </p:nvSpPr>
        <p:spPr>
          <a:xfrm>
            <a:off x="5143427" y="5297802"/>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41" name="乘号 40"/>
          <p:cNvSpPr/>
          <p:nvPr/>
        </p:nvSpPr>
        <p:spPr>
          <a:xfrm>
            <a:off x="7798962" y="5354330"/>
            <a:ext cx="452650" cy="844944"/>
          </a:xfrm>
          <a:prstGeom prst="mathMultipl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5617" tIns="52808" rIns="105617" bIns="52808" rtlCol="0" anchor="ctr"/>
          <a:lstStyle/>
          <a:p>
            <a:pPr algn="ctr"/>
            <a:r>
              <a:rPr lang="en-US" altLang="zh-CN" sz="3235" b="1" dirty="0">
                <a:solidFill>
                  <a:schemeClr val="tx1"/>
                </a:solidFill>
              </a:rPr>
              <a:t>=</a:t>
            </a:r>
            <a:endParaRPr lang="zh-CN" altLang="en-US" sz="3235" b="1" dirty="0">
              <a:solidFill>
                <a:schemeClr val="tx1"/>
              </a:solidFill>
            </a:endParaRPr>
          </a:p>
        </p:txBody>
      </p:sp>
      <p:sp>
        <p:nvSpPr>
          <p:cNvPr id="15" name="矩形 14"/>
          <p:cNvSpPr/>
          <p:nvPr/>
        </p:nvSpPr>
        <p:spPr>
          <a:xfrm>
            <a:off x="0" y="-161925"/>
            <a:ext cx="14082713" cy="274638"/>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l" defTabSz="1235075" rtl="0" eaLnBrk="1" fontAlgn="auto" latinLnBrk="0" hangingPunct="1">
              <a:lnSpc>
                <a:spcPct val="100000"/>
              </a:lnSpc>
              <a:spcBef>
                <a:spcPct val="0"/>
              </a:spcBef>
              <a:spcAft>
                <a:spcPct val="0"/>
              </a:spcAft>
              <a:buClrTx/>
              <a:buSzTx/>
              <a:buFontTx/>
              <a:buNone/>
              <a:defRPr/>
            </a:pPr>
            <a:endParaRPr kumimoji="0" lang="zh-CN" altLang="en-US" sz="20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
        <p:nvSpPr>
          <p:cNvPr id="8" name="矩形 7"/>
          <p:cNvSpPr/>
          <p:nvPr/>
        </p:nvSpPr>
        <p:spPr>
          <a:xfrm>
            <a:off x="0" y="7858125"/>
            <a:ext cx="14082713" cy="125413"/>
          </a:xfrm>
          <a:prstGeom prst="rect">
            <a:avLst/>
          </a:prstGeom>
        </p:spPr>
        <p:style>
          <a:lnRef idx="1">
            <a:schemeClr val="accent5"/>
          </a:lnRef>
          <a:fillRef idx="3">
            <a:schemeClr val="accent5"/>
          </a:fillRef>
          <a:effectRef idx="2">
            <a:schemeClr val="accent5"/>
          </a:effectRef>
          <a:fontRef idx="minor">
            <a:schemeClr val="lt1"/>
          </a:fontRef>
        </p:style>
        <p:txBody>
          <a:bodyPr anchor="ctr">
            <a:scene3d>
              <a:camera prst="orthographicFront"/>
              <a:lightRig rig="threePt" dir="t"/>
            </a:scene3d>
          </a:bodyPr>
          <a:lstStyle/>
          <a:p>
            <a:pPr marL="0" marR="0" lvl="0" indent="0" algn="r" defTabSz="1235075" rtl="0" eaLnBrk="1" fontAlgn="auto" latinLnBrk="0" hangingPunct="1">
              <a:lnSpc>
                <a:spcPct val="100000"/>
              </a:lnSpc>
              <a:spcBef>
                <a:spcPct val="0"/>
              </a:spcBef>
              <a:spcAft>
                <a:spcPct val="0"/>
              </a:spcAft>
              <a:buClrTx/>
              <a:buSzTx/>
              <a:buFontTx/>
              <a:buNone/>
              <a:defRPr/>
            </a:pPr>
            <a:endParaRPr kumimoji="0" lang="zh-CN" altLang="en-US" sz="1600" b="0" i="1" u="none" strike="noStrike" kern="1200" cap="none" spc="0" normalizeH="0" baseline="0" noProof="1">
              <a:ln>
                <a:noFill/>
              </a:ln>
              <a:solidFill>
                <a:schemeClr val="tx1"/>
              </a:solidFill>
              <a:effectLst>
                <a:outerShdw blurRad="38100" dist="19050" dir="2700000" algn="tl" rotWithShape="0">
                  <a:schemeClr val="dk1">
                    <a:alpha val="40000"/>
                  </a:schemeClr>
                </a:outerShdw>
              </a:effectLst>
              <a:uLnTx/>
              <a:uFillTx/>
              <a:latin typeface="Vivaldi" panose="03020602050506090804" pitchFamily="66" charset="0"/>
              <a:ea typeface="+mn-ea"/>
              <a:cs typeface="Vivaldi" panose="03020602050506090804" pitchFamily="66"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5231303-F8C4-4A6C-A5DC-35F34009B8F1"/>
  <p:tag name="ISPRING_SCORM_RATE_SLIDES" val="1"/>
  <p:tag name="ISPRING_SCORM_RATE_QUIZZES" val="0"/>
  <p:tag name="ISPRING_SCORM_PASSING_SCORE" val="100.0000000000"/>
  <p:tag name="ISPRINGONLINEFOLDERID" val="0"/>
  <p:tag name="ISPRINGONLINEFOLDERPATH" val="Content List"/>
  <p:tag name="ISPRINGCLOUDFOLDERID" val="0"/>
  <p:tag name="ISPRINGCLOUDFOLDERPATH" val="Content List"/>
  <p:tag name="ISPRING_PRESENTATION_TITLE" val="0202"/>
  <p:tag name="ISPRING_PLAYERS_CUSTOMIZATION" val="UEsDBBQAAgAIALAAeUf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sAB5R1BQAwMSAwAAYQsAACcAAAB1bml2ZXJzYWwvZmxhc2hfcHVibGlzaGluZ19zZXR0aW5ncy54bWzVVt1OGkEUvucpJtN4KasWq5IF0wikpgpEaNUrM+wc2ImzM9udWRCv+jR9sD5Jz+wIQrRm1ZrUcAFz5pzv/H9MeHiTSDKFzAitGnS7ukUJqEhzoSYN+m3Y2dynxFimOJNaQYMqTclhsxKm+UgKEw/AWlQ1BGGUqae2QWNr03oQzGazqjBp5m61zC3im2qkkyDNwICykAWpZHP8svMUDG1WKoSEXnSqeS6BCI4hKOGiY7IjmYlp4NVGLLqeZDpX/EhLnZFsMmrQD7sH7rPQ8VAtkYByyZkmCp3Y1hnnwsXD5EDcAolBTGIMfK9GyUxwGzfoTs2hoHbwEKXA9jkwh3KkMRll7+ATsIwzy/zR+7NwY81C4EV8rlgioiHeEJd/g7aGV18u++2zk+Pu16thr3cyPO77IAqbYB0nDNYdhRiQzrMIln5CZi2LYowbbcZMGgiDVdFCbazVWnDuTEZaYu0LK5yHZAS8yxJY6cbgWqgOam5TMsZE5LxBP2eCSUqEZVJES2OTj4wVtuh/Z1WTIBbOGZDTAb1376sTxSwzsBrW4sa4mkfNc51LTuY6J1JcA7GaYP55gr9iIKvNIeNMJ4UUx8cSIwV6nAqYAT8sanoH+DdHl+giydESJzeVYL2HH7m4JSMY6wxxgU1xxlEujMevPgs4Zcbcg7JFjBuDk+NW++q422pfbLgEGZ8yFT0THBsOSWrfAp9h7kqjCyk1VnMFAisTsdxA0R8ueKFWJs3SvmM2LZruGlmAYrsFxuMx8SLC0RQqh7KAEVNEKzknLMIVMm6EpkLnBiV+WDy0eVGA3pQIVYQ6wQ1CZxmHrAza1vbOx9rup739g3o1+P3z1+aTRne00pfMefO8cvQksSzJ5eHOhYHjgsepwWb5/8kM/bP29zJ17bYvhqW62R6UguuV0ep9LaN15qmsv0JjZczOWaaQiN6Fahc5c+IJGllTikRY4P9yHV4w0q/6t/P78DYj/YY5v2aN303K/rR8OK29lMLg0aecu0mEEgkWwrH38v3X3K1t4dvr0atKBdHWn8XNyh9QSwMEFAACAAgAsAB5R8imj0G4AgAAVQoAACEAAAB1bml2ZXJzYWwvZmxhc2hfc2tpbl9zZXR0aW5ncy54bWyVVttu2zAMfd9XBNl73V26rIAaoE0zoEC3FmvRd9lmbCGyZEh0uvz9JFmOpSRO3BAFIvIckqJIpkSvmZh/mkxIJrlUL4DIRKGtptNNWH4zTRtEKS4yKRAEXgipKsqn88+/3IckDnmOJTegxnJWNIM+zMx9xlB8jKuZlSFCJquaiu2jLORFSrN1oWQj8rOpldsaFGdibZCX17PFcjAAZxofEKoop+VPK+MotQKtwab0Y2nlLIvTFHgX6dJ9RnL6UKdvv0fbMM3Q0W6/WBmi1bSAuMhX11aG8cJ4j19lZuU0AeEfGui3r1YGoZxuQX0oG1k39Ud6pFaysAWNOacfccfhkuZm/Azh/tLKWYK9kA109hV8eb7fWwlA/ms498SOq5L82dZ1byHYR085zFE1QJLu1Np0Kd+fGjTzAfMV5doAQlUPejZJP9NGd25iXY/7C+9M5KEvr+khb5I3FSzahAN3sb7HLxZ3bleETne6IEMFG68MUuyVPfKPqesBMlD2yBfOcngSfHuYwb6pJXWPfEf9c56uv7GCoOaYe2t36qw20qMdXR2k6hUdppI5zLVN55VVYN+NJE7XppQc5EQE3bCCIpPit8WlW3cZTZI9g++1451FkCGHYw3ncjRrOiyXO8f96K1xQ7Y/C/3l2vMEzRa/mVJEmpWV+VnS04nnmTExhZkmxxl2Txo4qAexkgHHxR4iVVStQb1KyceGERJBj3Uv2+EagpMkqAFJjleZeCfHyi+aKgW1NK/GQHdVjpUtsGRFyc0fvjF4h3yPMWBtqVgaf4KyXV8GCt8EQFVWdl3bHlpL1XBkHDbQDX+gcFceuhvRpkuHGu4WH2GFYct5zaie9Lui75V4hwT6I/g3k1bkeM8you2RptrdLJr8bg33uUSLuVtntvnCTebOvpcix8Z+WEGjtP9O/gdQSwMEFAACAAgAsAB5R62ZKxLoAgAAcgoAACYAAAB1bml2ZXJzYWwvaHRtbF9wdWJsaXNoaW5nX3NldHRpbmdzLnhtbNVWzU4bMRC+5yksVxzJAoXyo01QBUFE0CSCtMAJTdZO1sJrb21vQjj1afpgfZKO1wQSQaMFQdUqh8TjmW+++Y3j/dtMkjE3VmjVoOv1NUq4SjQTatSgX/tHqzuUWAeKgdSKN6jSlOw3a3FeDKSw6Tl3DlUtQRhl93LXoKlz+V4UTSaTurC58bdaFg7xbT3RWZQbbrly3ES5hCl+uWnOLW3WaoTEQfRFs0JyIhhSUMKzA3nsMkmjoDWA5GZkdKHYgZbaEDMaNOiHrV3/mekEpEORceVjs00UerHbA8aEpwPyXNxxknIxSpH39iYlE8Fc2qAbmx4FtaOnKCV2CAE8yoHGWJS7h8+4AwYOwjH4c/zW2ZkgiNhUQSaSPt4QH36DHvavj696rbPTdufkut/tnvbbvUCitIkWceJo0VGMhHRhEv7gJwbnIEmRN9oMQVoeR/OimdpQqwVy/kwGWmLqSytKhshUThv0sxEgKREOpEgebh2YEXdHQmIM3na9PlSOPgKGeJMUjOXzjmY31mcxaV7oQjIy1QWR4oYTpwlGVGT4K+VkPt1kaHRWSiVYR6wUjJOx4BPO9sss3QP+ydEVusgKtMRWzCV3wcP3QtyRAR9qg7gcxti0KBc24NdfBJyDtY+gMOO4cn7aPmxdtzuHrcsVHyCwMajkheBYQp7l7j3wAWNXGl1IqTGbcxCYmQQKy8v6MMFKtSphVvadwrgsui9kCYrlFsgnYOJFgq0lVMGrAiagiFZySiDBobC+hcZCFxYloVkCtH0VwWBKhCqpjnBBoTPDuKmCtra+8XFz69P2zu5ePfr14+fqUqP7RdGT4L2FTXGwdFU8rIunMxdHfkKfH3Znir81672z1rcqmeq0LvuV6tM6rwTXraLVPamidRaWU29uMVUxuwCjcLX8F6od3IKjsHJxD0qRCcfZWzb4K5p0+T9SaOE3atJ3jGLpqP27QYTTwwNk4cURR88+iWooX3wnNmu/AVBLAwQUAAIACACwAHlHiXhaupcBAAAfBgAAHwAAAHVuaXZlcnNhbC9odG1sX3NraW5fc2V0dGluZ3MuanONlE1vwjAMhu/8iiq7Toh9MMZu02DSJA6Txm3aIS2mVKRJlYQOhvjvq8uAJHUH8YW8PHkdu4q3nahaLGHRU7Stf9f7d39fa4Ca1Su49nXRoueoMyOyGUyzHEQmgQVIeTh6lHcngjJmsjaNNx9oaxw/pvCfORfGxQvCQhOaoQ6XBPhNaGvq8M9R7Dh17WtyGh2vrFWymyhpQdquVDrnNcOuXuvllhjAqgR9Bp3zBDzTQb3ayJNjf4DhconKCy43E5WqbsyTZarVSs7a8i82Bejqky/3QG84eBl7diIz9s1CHiYeP2K0k4UGY+Av78MYg4QFj0E4vr16/YN6xs2CArrMTGYP9PMNhksXPIVGl/pDDB+TlVejmwOMJmdhbffE3S2GRwi+AX1JSlWsigs+YKFVih1poM2eH1Gh+CyT6Z4b9TBIDi+Ltm3dOxV6P8Jg3hNSwRNaUM8vb5sdIWgI0Hpj6ZDXBHknlJ2gREnkUIRGTauSniM2nCO4/4wYt5Yni7waD9VwrNrA9RL0VClR3f7r3D3DXJ3dL1BLAwQUAAIACACwAHlH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sAB5R7DtXVduAAAAdgAAABwAAAB1bml2ZXJzYWwvbG9jYWxfc2V0dGluZ3MueG1sDcw9DsIwDEDhvaewvJefjaFpNzYQEuUAVmNQJMdGiYXg9nh7w6c3Ld8q8OHWi2nC4+6AwLpZLvpK+FjP4wmhO2kmMeWEagjLPExiG8md3QN2eAv9uK1cI5yvVEPeGndWJ48zjHCJ57Nwxv08/AFQSwMEFAACAAgAA3TL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sAB5R1xY5FeMAgAAagcAACkAAAB1bml2ZXJzYWwvc2tpbl9jdXN0b21pemF0aW9uX3NldHRpbmdzLnhtbJVVS27bMBDd9xSEDxCTIvUDHAP6UIWBIg2aAF3TMuMKkUmDpNOk0AV6hqKLZtEDdJlNT9M2xyhp1x+5iuNoVuS8N8N5HA0H+roS2UIbOas+MVNJccGNqcRUD18BMChlLdW54pqb5UZ7Cwg246e9Pw/3j59/PP788uvh+++v33pAGyYmTE1Oe1es1ry3Yq65oLKO8cIYKU5KKQwX5kRINWN1D9ywemEjFsuv13+eKG+4egHtipV8P1m4/J5ltTL5obNOTilncybu3sipPBmz8nqq5EJMjjnjh7s5V3UlrjfgOMxod5a60mZk+KzjbDRydgRrbi9R8+3RAursMLFmY16388FjGPu5Dsiwx7ypdGV2mAly1smcsynv0hw+gRY2fAc8gTCEhziG35oNGnvOutE1u+PqBSeS88X8hU0zV3LqtO2iHbjQDa2WbGJ/9w0nh84Oc1xdLt0xd9LSiuTO1rhBf2eWLMdNf3/erAK9r8REfhyJK/mPuB4wmfPqIQQrgUAUJlEe2RVJiQdCQj0agZz6mfXFOI9xZn25h7JBfy/EKq7ipR0q3VEH/Zb3f8JIaK7MSEz47RC30buudgWvlZXf4vQwIM6addZmKRUBBNlJQxsvwRgHIPNzlMMmDOMwQYBC4kPcpJFrQYB8H8VBg0LPx3ZVxIGNQmgcABIS4uWNRz3LBkmS5l7WhDhGKLHZaBRnTVGktucBQgiTvPEDXKQQWDS2MRIcOQFxjlMcNEmaoAiDIivSgjQ0p0Hmg8ijAYQNSVMM4VbcbXW7cm13jy5nLeczATuvoNO77bZ2cw3KhVIWfMlntssNB2Om+cj28fk7ekHPLpPL0duzVQNbqHs210htN23lTz6nfwFQSwMEFAACAAgAirpzR4LIvt4RCgAA+B4AABcAAAB1bml2ZXJzYWwvdW5pdmVyc2FsLnBuZ+2Z/1cTVxbA466rri62rlJKSonttrD9ItTlS5BvU79W241UKUUpIbSoqabyJWkaAkmm1SrLQYguW1GIyWlpQUtJuiKFaCBWCiNFJkspDEhMhECmEEkIaRJCmJmdwGnds7/sH7D5Yc7MvZ87b+57775735lX+vreVwJWU1dTKJSAPbt37KdQljMolN9yV60gNVUbYhDytoy3/5VtFCUcMkkKy9lbGVsplH9K1yy8/TtS/n3+7oM8CmVth+9aBuVdPkShhJbv2bH1jcKs6XvA7cMjbytGR66kstNjnz+T+jj99IZlQSde3v945vIfVgX+JewUk7l99dsvPXYre/npjS+t6Mne0PzqurGwU6+mrfho/+XAp099f/mNBPv1QwlvlQhwURQPSjfaDs7k6zTogyhjFqp/p3EYFdHaWstp+ExJZPvsJyrN3FiQdq5Umjy/inTv/vB118uw5PZwkFoKGqI9cyapI5vUfxjIBsepiveqRd4RI7zyN6Tqqy3eZ0jFwng40L2S4lPMH9KOi47UW5eTwgFnt6Q7qH3mlGY9KWUPECORkwnLyMeuw4u4ap1Pzdzla5sf7AODfuAHfuAHfuAHfuAHfuAHfuAHfuAHfuAHfuAHfvD/AIZcLMDdt8b3U1FyjuH7gfhhdr8PbByK9lmtimX42In/iWberAkDCY+uba4hEreWqUDPa5H4AynxU2e6dj5Nfv/O8MUbUSXsCE4F+e7c+3rkWvMR7+ECCW56gsCNyUePC0OLK9QVKhT3KVN4x7FxRqXW+4lOO9cPeOLAA3LrnYmL/dUc8mMGlRZrZonPE3Pg4HlUPyWzwTlyUzWuqcvj4ilO34sLmLGHdrZFYL5mppLeudGFk04efu071gJEnEXFgtBUKHkl2iw2Bj2bKOz/Li3MZvylcanDXg4QHcDtmGHeflSSDiWGozESBW1AOFu3B3tdc+MXs7ag5seKc6f0tqkLqFkzyLfmddR1s3f0xpDYZhUhOxs75LXxxI14s1rYbxMI18cykv90TEn2v5CO1lJ1nuK/hg6E6Ac26/o8F/ZeIlKHoz1nLqtXUCj37yWikcmbYlYK+Hd4fEkjt/fb1KFf4bTYIZAkICzdwd4O5pMOGebMw47AHTXzQWQDgy3tzrFio9cQjo/S8NFOeru9nNVK/GyTuG9o/6XMgXOkljmuFYBYLTYdT20FWlSoFxa0O36A9ESmFWorX+oe7BloKiOH2TymrBDCcPF9piTAvvJetMdM13rG6gFssozKTh0v0gcDuF0Kjg41bS7oEurtXxb8V9seHYiPcVjejGQzjlKRHMObiwOUhzIlbTMm4O80N3gIXChZ4G2+eTBdHmOzyNE4YiOYBKnFgDlOx7cWDxe50o5FWKcuIFuAni1Q8Q1Jl2XbKYR5KN9s00s0B0YTbZPsTRLA3Ddyp3OC2W4cP5lbnVmzFtWyt+n2KAh5gfHrOFOiWfLg4udRoeFTU6jWLcGYkTVDFpznTTRTgblvH5nd7ETdVxaDpT7BeHifRUl3Xi04HqJHzkpNrwDzfRwFmmGT82eC3aAGUJYFZLm6S9OveFobcrJQqtvpNFGxjEgkzq0I+CLKyiGaPuJ2xdBUVCkHry8asdE92TVh0soCN2YDiUqv8slvokJp7k9jGXChqM9ywd249GVPjXHOmclL6gx2x0wOv6hu4QQIWSXygAoF9oCt+JnTZDrjdSTGE++CXdjzFbwHwWzTOD5ET+Nx0yENHAN7mNMF5XiYZcJygWcg2d3oIn3IdbM7jeeOhYtrzeNpyUN13T2x9AqIrg+WVjrmTiS6ILQt62sIAgxgLgsknKfbDDJp5LwThexzTe1L4SA3ixe+kWWgzHRQNiLlDPXwt95sXptkSrN0WqbKvCu6m7em0kaE62PCyYi16CE+LOX8DDkdPZmOwiS8YK2UIzFCGV6rhn5sb1ZnXTdwr53AEMcl+hS22Z0DgzaYePzX0EhJtTTWx5tetOoy7K2x2+FP1qE4OQ6DJ5H4WftmxPFjq4qlakhV2rarYwNDgauOumN7F6PDJLN4hmHPpRe2K5sdzeZkNxKH4ZnIrr5g9wvpVqvjLbe2rLoy3TcVSO4wlrA9AnFXL7wGJqJFFZby/LaDDyfiinMwte29TNY7RY1PqQKkUTB1VqToxmrD0gFO9w1v2jPIkR6Pzdkny6Brr1RXkmucD8cBbr4BTWR9c5QL6Ez2p096IS6Mub0RiNFx1Wvc2dvdIPqaUWnpBEx4+S32LSX9bnPlB+Vek1IKZ0benugfilbjovJ4s7hhcZ0f9eXPPyOZKQVd2KuVEH/CRJ3NqErOfVRmv36K4E90Du9ujYgtXAiIStm3FADBiDCT44Bi3DXKKt3pnmAk+SbmzYxAFtpzrfKpxcGfOHm8OgRZezcYHZdySiZx83VDPvuPKuhSQWgx2O7NUdEtE/FmTZ8KjVNq0euEXiLqoCFPjJ5pYEJ6hY1rvC98YvHsLbEX9NCJeJ97jd6p9trBs0h4YChYDDfIUa72nQm9EtL8MjKtsEnyxe3glOFodfJhbuOnujids1WOXyPDfykof6rrLvjgnHW9aNf0i8yap5C4vJtQ3o9J8OeKUg3L8L6s91w/jUnOGoa6hB/B016ejH6Lf2cgyyUr8ZWfD3WnfQVHbS1KZcv4WfcEP9Z1Y/2ByK5bwWzM2yoRiayW1ZVRyhjLyJdLK/aMVyfCPtBHhdIZVrRwi2UiCmBHVHCOg5fcB20snVhErQlDk/Y57PE0Uf/Hb/ICKJSb/RiGAu6xFGLclFncVtp0ABww78Q6vAWxy/ZqY1Ph6So1TRC7TpkVtCZxZy9EpuZ4FC2SSR2TZ/pVa1ZlCc59e7GS57V/VmoRWml7yGXJpJ+NQNvyDevJTJHTPx712WLwtTjoWrtF7SqyLmY91KoCLXRehOFjRqXub0vZ2cAS2wU8zCkbSPTVj2EWjtsmEjXP1YQp1i3OjqZmqYQN8dJ4+WQJS0dbJjTTEDfiP2oQ6H5BAdaTqelw6pIN6OVoq3kzGx7aCNCETceedIUMeIy+MkUH0RbHguL7h2UO8uSWZZQl0flWX6lyKI05XDdZf7/oqU7+R1T9kisAi5it4jJcmTLbzGVHe4L0So6izEFFhNrG8Lzqrx7A4t02XtAfyJ679FrjOGPwvE7IALNGHpqIS+H66f7CfaRL76I9WxWmahcDOa/jM0B4UiyyW2pJoxB0pdBaFSNexV4LlAcFkq1VFedy7tYrNyE64jnDscWty31101Hfieqj71X79i7La8J8t9FawqVqPytYPFqN9z5LExOA+Fnb4saJ73oteR4gLCXCcFK8+WUTa7avDKQScwoAXjqL3eJ9hi26epTb9QgxxvG8/OsRLqEhdQROI7BOYkHAunPSZy1vaKJxXTtxotA+Rvwmy7WR+x3CU/vInp17dyi3ZZ/4N1BLAwQUAAIACACKunNH0iigUkoAAABrAAAAGwAAAHVuaXZlcnNhbC91bml2ZXJzYWwucG5nLnhtbLOxr8jNUShLLSrOzM+zVTLUM1Cyt+PlsikoSi3LTC1XqACKGekZQICSQiUqtzwzpSQDKGRgbo4QzEjNTM8osVWyMLCAC+oDzQQAUEsBAgAAFAACAAgAsAB5R+lu22TkAwAAdA4AAB0AAAAAAAAAAQAAAAAAAAAAAHVuaXZlcnNhbC9jb21tb25fbWVzc2FnZXMubG5nUEsBAgAAFAACAAgAsAB5R1BQAwMSAwAAYQsAACcAAAAAAAAAAQAAAAAAHwQAAHVuaXZlcnNhbC9mbGFzaF9wdWJsaXNoaW5nX3NldHRpbmdzLnhtbFBLAQIAABQAAgAIALAAeUfIpo9BuAIAAFUKAAAhAAAAAAAAAAEAAAAAAHYHAAB1bml2ZXJzYWwvZmxhc2hfc2tpbl9zZXR0aW5ncy54bWxQSwECAAAUAAIACACwAHlHrZkrEugCAAByCgAAJgAAAAAAAAABAAAAAABtCgAAdW5pdmVyc2FsL2h0bWxfcHVibGlzaGluZ19zZXR0aW5ncy54bWxQSwECAAAUAAIACACwAHlHiXhaupcBAAAfBgAAHwAAAAAAAAABAAAAAACZDQAAdW5pdmVyc2FsL2h0bWxfc2tpbl9zZXR0aW5ncy5qc1BLAQIAABQAAgAIALAAeUca2uo7qgAAAB8BAAAaAAAAAAAAAAEAAAAAAG0PAAB1bml2ZXJzYWwvaTE4bl9wcmVzZXRzLnhtbFBLAQIAABQAAgAIALAAeUew7V1XbgAAAHYAAAAcAAAAAAAAAAEAAAAAAE8QAAB1bml2ZXJzYWwvbG9jYWxfc2V0dGluZ3MueG1sUEsBAgAAFAACAAgAA3TLRM6CCTfsAgAAiAgAABQAAAAAAAAAAQAAAAAA9xAAAHVuaXZlcnNhbC9wbGF5ZXIueG1sUEsBAgAAFAACAAgAsAB5R1xY5FeMAgAAagcAACkAAAAAAAAAAQAAAAAAFRQAAHVuaXZlcnNhbC9za2luX2N1c3RvbWl6YXRpb25fc2V0dGluZ3MueG1sUEsBAgAAFAACAAgAirpzR4LIvt4RCgAA+B4AABcAAAAAAAAAAAAAAAAA6BYAAHVuaXZlcnNhbC91bml2ZXJzYWwucG5nUEsBAgAAFAACAAgAirpzR9IooFJKAAAAawAAABsAAAAAAAAAAQAAAAAALiEAAHVuaXZlcnNhbC91bml2ZXJzYWwucG5nLnhtbFBLBQYAAAAACwALAEkDAACxIQAAAAA="/>
  <p:tag name="ISPRING_SCORM_ENDPOINT" val="&lt;endpoint&gt;&lt;enable&gt;0&lt;/enable&gt;&lt;lrs&gt;http://&lt;/lrs&gt;&lt;auth&gt;0&lt;/auth&gt;&lt;login&gt;&lt;/login&gt;&lt;password&gt;&lt;/password&gt;&lt;key&gt;&lt;/key&gt;&lt;name&gt;&lt;/name&gt;&lt;email&gt;&lt;/email&gt;&lt;/endpoint&gt;&#10;"/>
  <p:tag name="ISPRING_RESOURCE_PATHS_HASH_PRESENTER" val="52b545c5bfdb2caf134729f2c54556625f11277b"/>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 name="KSO_WM_SLIDE_MODEL_TYPE" val="timeline"/>
</p:tagLst>
</file>

<file path=ppt/tags/tag1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 name="KSO_WM_SLIDE_MODEL_TYPE" val="timeline"/>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 name="KSO_WM_SLIDE_MODEL_TYPE" val="timeline"/>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 name="KSO_WM_SLIDE_MODEL_TYPE" val="numdgm"/>
</p:tagLst>
</file>

<file path=ppt/tags/tag1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0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0"/>
  <p:tag name="KSO_WM_TEMPLATE_MASTER_THUMB_INDEX" val="0"/>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SUBTYPE" val="h"/>
  <p:tag name="KSO_WM_UNIT_TYPE" val="i"/>
  <p:tag name="KSO_WM_UNIT_INDEX" val="1"/>
  <p:tag name="KSO_WM_UNIT_BK_DARK_LIGHT" val="1"/>
  <p:tag name="KSO_WM_SLIDE_BACKGROUND_TYPE" val="frame"/>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heme/theme1.xml><?xml version="1.0" encoding="utf-8"?>
<a:theme xmlns:a="http://schemas.openxmlformats.org/drawingml/2006/main" name="1_Office 主题​​">
  <a:themeElements>
    <a:clrScheme name="自定义 25">
      <a:dk1>
        <a:sysClr val="windowText" lastClr="000000"/>
      </a:dk1>
      <a:lt1>
        <a:sysClr val="window" lastClr="FFFFFF"/>
      </a:lt1>
      <a:dk2>
        <a:srgbClr val="EBF5FC"/>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275</TotalTime>
  <Words>2082</Words>
  <Application>Microsoft Office PowerPoint</Application>
  <PresentationFormat>自定义</PresentationFormat>
  <Paragraphs>639</Paragraphs>
  <Slides>37</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Gill Sans</vt:lpstr>
      <vt:lpstr>微软雅黑</vt:lpstr>
      <vt:lpstr>Arial</vt:lpstr>
      <vt:lpstr>Calibri</vt:lpstr>
      <vt:lpstr>Tahoma</vt:lpstr>
      <vt:lpstr>Viner Hand ITC</vt:lpstr>
      <vt:lpstr>Vivaldi</vt:lpstr>
      <vt:lpstr>Wingdings</vt:lpstr>
      <vt:lpstr>1_Office 主题​​</vt:lpstr>
      <vt:lpstr>CNN</vt:lpstr>
      <vt:lpstr>算法概述</vt:lpstr>
      <vt:lpstr>算法概述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实验流程图</vt:lpstr>
      <vt:lpstr>选用数据</vt:lpstr>
      <vt:lpstr>实验流程</vt:lpstr>
      <vt:lpstr>实验流程</vt:lpstr>
      <vt:lpstr>实验流程</vt:lpstr>
      <vt:lpstr>实验流程</vt:lpstr>
      <vt:lpstr>实验结果展示</vt:lpstr>
      <vt:lpstr>实验分析和比较</vt:lpstr>
      <vt:lpstr>学习心得</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微立体</dc:title>
  <dc:creator>第一PPT</dc:creator>
  <cp:keywords>www.1ppt.com</cp:keywords>
  <cp:lastModifiedBy>焦 旭斌</cp:lastModifiedBy>
  <cp:revision>392</cp:revision>
  <dcterms:created xsi:type="dcterms:W3CDTF">2015-11-21T04:10:00Z</dcterms:created>
  <dcterms:modified xsi:type="dcterms:W3CDTF">2019-11-22T04:50:50Z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